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40"/>
  </p:notesMasterIdLst>
  <p:handoutMasterIdLst>
    <p:handoutMasterId r:id="rId41"/>
  </p:handoutMasterIdLst>
  <p:sldIdLst>
    <p:sldId id="311" r:id="rId2"/>
    <p:sldId id="497" r:id="rId3"/>
    <p:sldId id="503" r:id="rId4"/>
    <p:sldId id="603" r:id="rId5"/>
    <p:sldId id="505" r:id="rId6"/>
    <p:sldId id="504" r:id="rId7"/>
    <p:sldId id="541" r:id="rId8"/>
    <p:sldId id="506" r:id="rId9"/>
    <p:sldId id="522" r:id="rId10"/>
    <p:sldId id="581" r:id="rId11"/>
    <p:sldId id="553" r:id="rId12"/>
    <p:sldId id="582" r:id="rId13"/>
    <p:sldId id="584" r:id="rId14"/>
    <p:sldId id="585" r:id="rId15"/>
    <p:sldId id="586" r:id="rId16"/>
    <p:sldId id="589" r:id="rId17"/>
    <p:sldId id="583" r:id="rId18"/>
    <p:sldId id="556" r:id="rId19"/>
    <p:sldId id="557" r:id="rId20"/>
    <p:sldId id="590" r:id="rId21"/>
    <p:sldId id="592" r:id="rId22"/>
    <p:sldId id="591" r:id="rId23"/>
    <p:sldId id="516" r:id="rId24"/>
    <p:sldId id="558" r:id="rId25"/>
    <p:sldId id="577" r:id="rId26"/>
    <p:sldId id="562" r:id="rId27"/>
    <p:sldId id="595" r:id="rId28"/>
    <p:sldId id="593" r:id="rId29"/>
    <p:sldId id="594" r:id="rId30"/>
    <p:sldId id="551" r:id="rId31"/>
    <p:sldId id="596" r:id="rId32"/>
    <p:sldId id="597" r:id="rId33"/>
    <p:sldId id="598" r:id="rId34"/>
    <p:sldId id="599" r:id="rId35"/>
    <p:sldId id="600" r:id="rId36"/>
    <p:sldId id="602" r:id="rId37"/>
    <p:sldId id="601" r:id="rId38"/>
    <p:sldId id="389" r:id="rId3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B87"/>
    <a:srgbClr val="C0504D"/>
    <a:srgbClr val="FF8200"/>
    <a:srgbClr val="BF5700"/>
    <a:srgbClr val="1D1A36"/>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autoAdjust="0"/>
    <p:restoredTop sz="96412" autoAdjust="0"/>
  </p:normalViewPr>
  <p:slideViewPr>
    <p:cSldViewPr>
      <p:cViewPr varScale="1">
        <p:scale>
          <a:sx n="94" d="100"/>
          <a:sy n="94" d="100"/>
        </p:scale>
        <p:origin x="416" y="200"/>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11/9/18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11/9/18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1596230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633352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912043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834983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272305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557645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24268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41556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561194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70585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150572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243528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3686891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624603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336206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3217383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4256090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123536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176134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931437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665272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75157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41471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124279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Coding Boot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44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Coding Boot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Coding Boot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Coding Boot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Coding Boot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Coding Boot Camp</a:t>
            </a:r>
            <a:endParaRPr lang="en-US" sz="800" dirty="0">
              <a:solidFill>
                <a:schemeClr val="tx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5C9255-9F07-4181-9AD2-897FFC0A3B7E}" type="datetimeFigureOut">
              <a:rPr lang="en-US" smtClean="0"/>
              <a:t>11/9/18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1254570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11/9/18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 id="2147483672" r:id="rId8"/>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0.tiff"/><Relationship Id="rId4" Type="http://schemas.openxmlformats.org/officeDocument/2006/relationships/image" Target="../media/image19.tif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projects.ncsu.edu/labwrite/res/gt/gt-reg-home.html"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odingbootcamp.hosted.panopto.com/Panopto/Pages/Viewer.aspx?id=ecf38f04-31d4-4e0b-8d53-a993003f8f5b"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normAutofit/>
          </a:bodyPr>
          <a:lstStyle/>
          <a:p>
            <a:r>
              <a:rPr lang="en-US" sz="2800" dirty="0"/>
              <a:t>Charting a New Course with Excel</a:t>
            </a:r>
          </a:p>
        </p:txBody>
      </p:sp>
      <p:sp>
        <p:nvSpPr>
          <p:cNvPr id="4" name="Text Placeholder 3"/>
          <p:cNvSpPr>
            <a:spLocks noGrp="1"/>
          </p:cNvSpPr>
          <p:nvPr>
            <p:ph type="body" sz="quarter" idx="10"/>
          </p:nvPr>
        </p:nvSpPr>
        <p:spPr>
          <a:xfrm>
            <a:off x="396991" y="2589438"/>
            <a:ext cx="2700337" cy="381000"/>
          </a:xfrm>
        </p:spPr>
        <p:txBody>
          <a:bodyPr/>
          <a:lstStyle/>
          <a:p>
            <a:r>
              <a:rPr lang="en-US" dirty="0"/>
              <a:t>Day 3</a:t>
            </a:r>
          </a:p>
          <a:p>
            <a:endParaRPr lang="en-US" dirty="0"/>
          </a:p>
        </p:txBody>
      </p:sp>
      <p:sp>
        <p:nvSpPr>
          <p:cNvPr id="5" name="Title 1"/>
          <p:cNvSpPr txBox="1">
            <a:spLocks/>
          </p:cNvSpPr>
          <p:nvPr/>
        </p:nvSpPr>
        <p:spPr>
          <a:xfrm>
            <a:off x="426892" y="3962400"/>
            <a:ext cx="4145108" cy="453389"/>
          </a:xfrm>
          <a:prstGeom prst="rect">
            <a:avLst/>
          </a:prstGeom>
        </p:spPr>
        <p:txBody>
          <a:bodyPr vert="horz" lIns="68580" tIns="34290" rIns="68580" bIns="34290" numCol="1" rtlCol="0" anchor="ctr">
            <a:normAutofit fontScale="7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 November 10, 2018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3" y="4034789"/>
            <a:ext cx="2270008"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5470526" cy="653854"/>
          </a:xfrm>
        </p:spPr>
        <p:txBody>
          <a:bodyPr/>
          <a:lstStyle/>
          <a:p>
            <a:r>
              <a:rPr lang="en-US" dirty="0"/>
              <a:t>Formatting</a:t>
            </a:r>
          </a:p>
        </p:txBody>
      </p:sp>
      <p:sp>
        <p:nvSpPr>
          <p:cNvPr id="4" name="TextBox 3"/>
          <p:cNvSpPr txBox="1"/>
          <p:nvPr/>
        </p:nvSpPr>
        <p:spPr>
          <a:xfrm>
            <a:off x="252560" y="653854"/>
            <a:ext cx="2181879" cy="461665"/>
          </a:xfrm>
          <a:prstGeom prst="rect">
            <a:avLst/>
          </a:prstGeom>
          <a:noFill/>
        </p:spPr>
        <p:txBody>
          <a:bodyPr wrap="none" rtlCol="0">
            <a:spAutoFit/>
          </a:bodyPr>
          <a:lstStyle/>
          <a:p>
            <a:r>
              <a:rPr lang="en-US" sz="2400" dirty="0">
                <a:solidFill>
                  <a:srgbClr val="0070C0"/>
                </a:solidFill>
              </a:rPr>
              <a:t>Number Types</a:t>
            </a:r>
          </a:p>
        </p:txBody>
      </p:sp>
      <p:sp>
        <p:nvSpPr>
          <p:cNvPr id="23" name="TextBox 22">
            <a:extLst>
              <a:ext uri="{FF2B5EF4-FFF2-40B4-BE49-F238E27FC236}">
                <a16:creationId xmlns:a16="http://schemas.microsoft.com/office/drawing/2014/main" id="{240B3DE8-6B48-1349-9716-485C6EA1FC0F}"/>
              </a:ext>
            </a:extLst>
          </p:cNvPr>
          <p:cNvSpPr txBox="1"/>
          <p:nvPr/>
        </p:nvSpPr>
        <p:spPr>
          <a:xfrm>
            <a:off x="6858000" y="2133600"/>
            <a:ext cx="1728358" cy="461665"/>
          </a:xfrm>
          <a:prstGeom prst="rect">
            <a:avLst/>
          </a:prstGeom>
          <a:noFill/>
        </p:spPr>
        <p:txBody>
          <a:bodyPr wrap="none" rtlCol="0">
            <a:spAutoFit/>
          </a:bodyPr>
          <a:lstStyle/>
          <a:p>
            <a:r>
              <a:rPr lang="en-US" sz="2400" dirty="0">
                <a:solidFill>
                  <a:srgbClr val="0070C0"/>
                </a:solidFill>
              </a:rPr>
              <a:t>Conditional</a:t>
            </a:r>
          </a:p>
        </p:txBody>
      </p:sp>
      <p:pic>
        <p:nvPicPr>
          <p:cNvPr id="26" name="Picture 25" descr="A screenshot of a cell phone&#13;&#10;&#13;&#10;Description automatically generated">
            <a:extLst>
              <a:ext uri="{FF2B5EF4-FFF2-40B4-BE49-F238E27FC236}">
                <a16:creationId xmlns:a16="http://schemas.microsoft.com/office/drawing/2014/main" id="{320B18ED-0D4A-8749-9769-E2C20BA7F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4771000"/>
            <a:ext cx="6172200" cy="1433146"/>
          </a:xfrm>
          <a:prstGeom prst="rect">
            <a:avLst/>
          </a:prstGeom>
        </p:spPr>
      </p:pic>
      <p:pic>
        <p:nvPicPr>
          <p:cNvPr id="28" name="Picture 27" descr="A screenshot of a cell phone&#13;&#10;&#13;&#10;Description automatically generated">
            <a:extLst>
              <a:ext uri="{FF2B5EF4-FFF2-40B4-BE49-F238E27FC236}">
                <a16:creationId xmlns:a16="http://schemas.microsoft.com/office/drawing/2014/main" id="{6A761AFB-718C-E245-A516-3821F8063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171728"/>
            <a:ext cx="4263449" cy="2333472"/>
          </a:xfrm>
          <a:prstGeom prst="rect">
            <a:avLst/>
          </a:prstGeom>
        </p:spPr>
      </p:pic>
      <p:pic>
        <p:nvPicPr>
          <p:cNvPr id="19" name="Picture 18">
            <a:extLst>
              <a:ext uri="{FF2B5EF4-FFF2-40B4-BE49-F238E27FC236}">
                <a16:creationId xmlns:a16="http://schemas.microsoft.com/office/drawing/2014/main" id="{75A23FF5-D55C-154E-95B9-F7577921CD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5325" y="2919439"/>
            <a:ext cx="3159125" cy="1808431"/>
          </a:xfrm>
          <a:prstGeom prst="rect">
            <a:avLst/>
          </a:prstGeom>
        </p:spPr>
      </p:pic>
      <p:cxnSp>
        <p:nvCxnSpPr>
          <p:cNvPr id="16" name="Straight Connector 15">
            <a:extLst>
              <a:ext uri="{FF2B5EF4-FFF2-40B4-BE49-F238E27FC236}">
                <a16:creationId xmlns:a16="http://schemas.microsoft.com/office/drawing/2014/main" id="{296C41A8-487A-D149-8F64-A9EF766FC75C}"/>
              </a:ext>
            </a:extLst>
          </p:cNvPr>
          <p:cNvCxnSpPr>
            <a:cxnSpLocks/>
          </p:cNvCxnSpPr>
          <p:nvPr/>
        </p:nvCxnSpPr>
        <p:spPr>
          <a:xfrm flipH="1">
            <a:off x="0" y="653854"/>
            <a:ext cx="9144000" cy="5746946"/>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1292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 Table</a:t>
            </a:r>
          </a:p>
        </p:txBody>
      </p:sp>
      <p:sp>
        <p:nvSpPr>
          <p:cNvPr id="3" name="Title 1"/>
          <p:cNvSpPr txBox="1">
            <a:spLocks/>
          </p:cNvSpPr>
          <p:nvPr/>
        </p:nvSpPr>
        <p:spPr>
          <a:xfrm>
            <a:off x="304800" y="4832549"/>
            <a:ext cx="8686800" cy="730051"/>
          </a:xfrm>
          <a:prstGeom prst="rect">
            <a:avLst/>
          </a:prstGeom>
        </p:spPr>
        <p:txBody>
          <a:bodyPr vert="horz" lIns="91440" tIns="45720" rIns="91440" bIns="45720" numCol="1" rtlCol="0" anchor="t">
            <a:no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dirty="0"/>
              <a:t>Summative </a:t>
            </a:r>
            <a:r>
              <a:rPr lang="en-US" b="0" dirty="0"/>
              <a:t>analytic tool that allows us to perform aggregate functions that along any combination of fields. </a:t>
            </a:r>
          </a:p>
        </p:txBody>
      </p:sp>
      <p:graphicFrame>
        <p:nvGraphicFramePr>
          <p:cNvPr id="4" name="Table 3"/>
          <p:cNvGraphicFramePr>
            <a:graphicFrameLocks noGrp="1"/>
          </p:cNvGraphicFramePr>
          <p:nvPr>
            <p:extLst>
              <p:ext uri="{D42A27DB-BD31-4B8C-83A1-F6EECF244321}">
                <p14:modId xmlns:p14="http://schemas.microsoft.com/office/powerpoint/2010/main" val="2373609401"/>
              </p:ext>
            </p:extLst>
          </p:nvPr>
        </p:nvGraphicFramePr>
        <p:xfrm>
          <a:off x="334617" y="1063521"/>
          <a:ext cx="4343400" cy="3432279"/>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581511">
                <a:tc>
                  <a:txBody>
                    <a:bodyPr/>
                    <a:lstStyle/>
                    <a:p>
                      <a:pPr algn="ctr"/>
                      <a:r>
                        <a:rPr lang="en-US" dirty="0"/>
                        <a:t>Seller</a:t>
                      </a:r>
                    </a:p>
                  </a:txBody>
                  <a:tcPr anchor="ctr"/>
                </a:tc>
                <a:tc>
                  <a:txBody>
                    <a:bodyPr/>
                    <a:lstStyle/>
                    <a:p>
                      <a:pPr algn="ctr"/>
                      <a:r>
                        <a:rPr lang="en-US" dirty="0"/>
                        <a:t>Qty. </a:t>
                      </a:r>
                      <a:r>
                        <a:rPr lang="en-US" baseline="0" dirty="0"/>
                        <a:t>Sold</a:t>
                      </a:r>
                      <a:endParaRPr lang="en-US" dirty="0"/>
                    </a:p>
                  </a:txBody>
                  <a:tcPr anchor="ctr"/>
                </a:tc>
                <a:tc>
                  <a:txBody>
                    <a:bodyPr/>
                    <a:lstStyle/>
                    <a:p>
                      <a:pPr algn="ctr"/>
                      <a:r>
                        <a:rPr lang="en-US" dirty="0"/>
                        <a:t>Date</a:t>
                      </a:r>
                    </a:p>
                  </a:txBody>
                  <a:tcPr anchor="ctr"/>
                </a:tc>
                <a:extLst>
                  <a:ext uri="{0D108BD9-81ED-4DB2-BD59-A6C34878D82A}">
                    <a16:rowId xmlns:a16="http://schemas.microsoft.com/office/drawing/2014/main" val="10000"/>
                  </a:ext>
                </a:extLst>
              </a:tr>
              <a:tr h="475128">
                <a:tc>
                  <a:txBody>
                    <a:bodyPr/>
                    <a:lstStyle/>
                    <a:p>
                      <a:pPr algn="ctr"/>
                      <a:r>
                        <a:rPr lang="en-US" dirty="0"/>
                        <a:t>Joseph</a:t>
                      </a:r>
                    </a:p>
                  </a:txBody>
                  <a:tcPr anchor="ctr"/>
                </a:tc>
                <a:tc>
                  <a:txBody>
                    <a:bodyPr/>
                    <a:lstStyle/>
                    <a:p>
                      <a:pPr algn="ctr"/>
                      <a:r>
                        <a:rPr lang="en-US" dirty="0"/>
                        <a:t>$42.50</a:t>
                      </a:r>
                    </a:p>
                  </a:txBody>
                  <a:tcPr anchor="ctr"/>
                </a:tc>
                <a:tc>
                  <a:txBody>
                    <a:bodyPr/>
                    <a:lstStyle/>
                    <a:p>
                      <a:pPr algn="ctr"/>
                      <a:r>
                        <a:rPr lang="en-US" dirty="0"/>
                        <a:t>1/1/17</a:t>
                      </a:r>
                    </a:p>
                  </a:txBody>
                  <a:tcPr anchor="ctr"/>
                </a:tc>
                <a:extLst>
                  <a:ext uri="{0D108BD9-81ED-4DB2-BD59-A6C34878D82A}">
                    <a16:rowId xmlns:a16="http://schemas.microsoft.com/office/drawing/2014/main" val="10001"/>
                  </a:ext>
                </a:extLst>
              </a:tr>
              <a:tr h="475128">
                <a:tc>
                  <a:txBody>
                    <a:bodyPr/>
                    <a:lstStyle/>
                    <a:p>
                      <a:pPr algn="ctr"/>
                      <a:r>
                        <a:rPr lang="en-US" dirty="0"/>
                        <a:t>Jacob</a:t>
                      </a:r>
                    </a:p>
                  </a:txBody>
                  <a:tcPr anchor="ctr"/>
                </a:tc>
                <a:tc>
                  <a:txBody>
                    <a:bodyPr/>
                    <a:lstStyle/>
                    <a:p>
                      <a:pPr algn="ctr"/>
                      <a:r>
                        <a:rPr lang="en-US" dirty="0"/>
                        <a:t>$65.00</a:t>
                      </a:r>
                    </a:p>
                  </a:txBody>
                  <a:tcPr anchor="ctr"/>
                </a:tc>
                <a:tc>
                  <a:txBody>
                    <a:bodyPr/>
                    <a:lstStyle/>
                    <a:p>
                      <a:pPr algn="ctr"/>
                      <a:r>
                        <a:rPr lang="en-US" dirty="0"/>
                        <a:t>1/3/17</a:t>
                      </a:r>
                    </a:p>
                  </a:txBody>
                  <a:tcPr anchor="ctr"/>
                </a:tc>
                <a:extLst>
                  <a:ext uri="{0D108BD9-81ED-4DB2-BD59-A6C34878D82A}">
                    <a16:rowId xmlns:a16="http://schemas.microsoft.com/office/drawing/2014/main" val="10002"/>
                  </a:ext>
                </a:extLst>
              </a:tr>
              <a:tr h="475128">
                <a:tc>
                  <a:txBody>
                    <a:bodyPr/>
                    <a:lstStyle/>
                    <a:p>
                      <a:pPr algn="ctr"/>
                      <a:r>
                        <a:rPr lang="en-US" dirty="0"/>
                        <a:t>Jacob</a:t>
                      </a:r>
                    </a:p>
                  </a:txBody>
                  <a:tcPr anchor="ctr"/>
                </a:tc>
                <a:tc>
                  <a:txBody>
                    <a:bodyPr/>
                    <a:lstStyle/>
                    <a:p>
                      <a:pPr algn="ctr"/>
                      <a:r>
                        <a:rPr lang="en-US" dirty="0"/>
                        <a:t>$5.25</a:t>
                      </a:r>
                    </a:p>
                  </a:txBody>
                  <a:tcPr anchor="ctr"/>
                </a:tc>
                <a:tc>
                  <a:txBody>
                    <a:bodyPr/>
                    <a:lstStyle/>
                    <a:p>
                      <a:pPr algn="ctr"/>
                      <a:r>
                        <a:rPr lang="en-US" dirty="0"/>
                        <a:t>1/6/17</a:t>
                      </a:r>
                    </a:p>
                  </a:txBody>
                  <a:tcPr anchor="ctr"/>
                </a:tc>
                <a:extLst>
                  <a:ext uri="{0D108BD9-81ED-4DB2-BD59-A6C34878D82A}">
                    <a16:rowId xmlns:a16="http://schemas.microsoft.com/office/drawing/2014/main" val="10003"/>
                  </a:ext>
                </a:extLst>
              </a:tr>
              <a:tr h="475128">
                <a:tc>
                  <a:txBody>
                    <a:bodyPr/>
                    <a:lstStyle/>
                    <a:p>
                      <a:pPr algn="ctr"/>
                      <a:r>
                        <a:rPr lang="en-US" dirty="0"/>
                        <a:t>Joseph</a:t>
                      </a:r>
                    </a:p>
                  </a:txBody>
                  <a:tcPr anchor="ctr"/>
                </a:tc>
                <a:tc>
                  <a:txBody>
                    <a:bodyPr/>
                    <a:lstStyle/>
                    <a:p>
                      <a:pPr algn="ctr"/>
                      <a:r>
                        <a:rPr lang="en-US" dirty="0"/>
                        <a:t>$125.00</a:t>
                      </a:r>
                    </a:p>
                  </a:txBody>
                  <a:tcPr anchor="ctr"/>
                </a:tc>
                <a:tc>
                  <a:txBody>
                    <a:bodyPr/>
                    <a:lstStyle/>
                    <a:p>
                      <a:pPr algn="ctr"/>
                      <a:r>
                        <a:rPr lang="en-US" dirty="0"/>
                        <a:t>1/6/17</a:t>
                      </a:r>
                    </a:p>
                  </a:txBody>
                  <a:tcPr anchor="ctr"/>
                </a:tc>
                <a:extLst>
                  <a:ext uri="{0D108BD9-81ED-4DB2-BD59-A6C34878D82A}">
                    <a16:rowId xmlns:a16="http://schemas.microsoft.com/office/drawing/2014/main" val="10004"/>
                  </a:ext>
                </a:extLst>
              </a:tr>
              <a:tr h="475128">
                <a:tc>
                  <a:txBody>
                    <a:bodyPr/>
                    <a:lstStyle/>
                    <a:p>
                      <a:pPr algn="ctr"/>
                      <a:r>
                        <a:rPr lang="en-US" dirty="0"/>
                        <a:t>Jacob</a:t>
                      </a:r>
                    </a:p>
                  </a:txBody>
                  <a:tcPr anchor="ctr"/>
                </a:tc>
                <a:tc>
                  <a:txBody>
                    <a:bodyPr/>
                    <a:lstStyle/>
                    <a:p>
                      <a:pPr algn="ctr"/>
                      <a:r>
                        <a:rPr lang="en-US" dirty="0"/>
                        <a:t>$3.50</a:t>
                      </a:r>
                    </a:p>
                  </a:txBody>
                  <a:tcPr anchor="ctr"/>
                </a:tc>
                <a:tc>
                  <a:txBody>
                    <a:bodyPr/>
                    <a:lstStyle/>
                    <a:p>
                      <a:pPr algn="ctr"/>
                      <a:r>
                        <a:rPr lang="en-US" dirty="0"/>
                        <a:t>1/7/17</a:t>
                      </a:r>
                    </a:p>
                  </a:txBody>
                  <a:tcPr anchor="ctr"/>
                </a:tc>
                <a:extLst>
                  <a:ext uri="{0D108BD9-81ED-4DB2-BD59-A6C34878D82A}">
                    <a16:rowId xmlns:a16="http://schemas.microsoft.com/office/drawing/2014/main" val="10005"/>
                  </a:ext>
                </a:extLst>
              </a:tr>
              <a:tr h="475128">
                <a:tc>
                  <a:txBody>
                    <a:bodyPr/>
                    <a:lstStyle/>
                    <a:p>
                      <a:pPr algn="ctr"/>
                      <a:r>
                        <a:rPr lang="en-US" dirty="0"/>
                        <a:t>Matt</a:t>
                      </a:r>
                    </a:p>
                  </a:txBody>
                  <a:tcPr anchor="ctr"/>
                </a:tc>
                <a:tc>
                  <a:txBody>
                    <a:bodyPr/>
                    <a:lstStyle/>
                    <a:p>
                      <a:pPr algn="ctr"/>
                      <a:r>
                        <a:rPr lang="en-US" dirty="0"/>
                        <a:t>$32.00</a:t>
                      </a:r>
                    </a:p>
                  </a:txBody>
                  <a:tcPr anchor="ctr"/>
                </a:tc>
                <a:tc>
                  <a:txBody>
                    <a:bodyPr/>
                    <a:lstStyle/>
                    <a:p>
                      <a:pPr algn="ctr"/>
                      <a:r>
                        <a:rPr lang="en-US" dirty="0"/>
                        <a:t>1/9/17</a:t>
                      </a:r>
                    </a:p>
                  </a:txBody>
                  <a:tcPr anchor="ct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92623479"/>
              </p:ext>
            </p:extLst>
          </p:nvPr>
        </p:nvGraphicFramePr>
        <p:xfrm>
          <a:off x="5257800" y="1981193"/>
          <a:ext cx="3429000" cy="2514604"/>
        </p:xfrm>
        <a:graphic>
          <a:graphicData uri="http://schemas.openxmlformats.org/drawingml/2006/table">
            <a:tbl>
              <a:tblPr firstRow="1" bandRow="1">
                <a:tableStyleId>{5C22544A-7EE6-4342-B048-85BDC9FD1C3A}</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tblGrid>
              <a:tr h="728623">
                <a:tc>
                  <a:txBody>
                    <a:bodyPr/>
                    <a:lstStyle/>
                    <a:p>
                      <a:pPr algn="ctr"/>
                      <a:r>
                        <a:rPr lang="en-US" dirty="0"/>
                        <a:t>Seller</a:t>
                      </a:r>
                    </a:p>
                  </a:txBody>
                  <a:tcPr anchor="ctr"/>
                </a:tc>
                <a:tc>
                  <a:txBody>
                    <a:bodyPr/>
                    <a:lstStyle/>
                    <a:p>
                      <a:pPr algn="ctr"/>
                      <a:r>
                        <a:rPr lang="en-US" dirty="0"/>
                        <a:t>Total </a:t>
                      </a:r>
                      <a:r>
                        <a:rPr lang="en-US" baseline="0" dirty="0"/>
                        <a:t>Sold</a:t>
                      </a:r>
                      <a:endParaRPr lang="en-US" dirty="0"/>
                    </a:p>
                  </a:txBody>
                  <a:tcPr anchor="ctr"/>
                </a:tc>
                <a:extLst>
                  <a:ext uri="{0D108BD9-81ED-4DB2-BD59-A6C34878D82A}">
                    <a16:rowId xmlns:a16="http://schemas.microsoft.com/office/drawing/2014/main" val="10000"/>
                  </a:ext>
                </a:extLst>
              </a:tr>
              <a:tr h="595327">
                <a:tc>
                  <a:txBody>
                    <a:bodyPr/>
                    <a:lstStyle/>
                    <a:p>
                      <a:pPr algn="ctr"/>
                      <a:r>
                        <a:rPr lang="en-US" dirty="0"/>
                        <a:t>Joseph</a:t>
                      </a:r>
                    </a:p>
                  </a:txBody>
                  <a:tcPr anchor="ctr"/>
                </a:tc>
                <a:tc>
                  <a:txBody>
                    <a:bodyPr/>
                    <a:lstStyle/>
                    <a:p>
                      <a:pPr algn="ctr"/>
                      <a:r>
                        <a:rPr lang="en-US" dirty="0"/>
                        <a:t>$167.50</a:t>
                      </a:r>
                    </a:p>
                  </a:txBody>
                  <a:tcPr anchor="ctr"/>
                </a:tc>
                <a:extLst>
                  <a:ext uri="{0D108BD9-81ED-4DB2-BD59-A6C34878D82A}">
                    <a16:rowId xmlns:a16="http://schemas.microsoft.com/office/drawing/2014/main" val="10001"/>
                  </a:ext>
                </a:extLst>
              </a:tr>
              <a:tr h="595327">
                <a:tc>
                  <a:txBody>
                    <a:bodyPr/>
                    <a:lstStyle/>
                    <a:p>
                      <a:pPr algn="ctr"/>
                      <a:r>
                        <a:rPr lang="en-US" dirty="0"/>
                        <a:t>Jacob</a:t>
                      </a:r>
                    </a:p>
                  </a:txBody>
                  <a:tcPr anchor="ctr"/>
                </a:tc>
                <a:tc>
                  <a:txBody>
                    <a:bodyPr/>
                    <a:lstStyle/>
                    <a:p>
                      <a:pPr algn="ctr"/>
                      <a:r>
                        <a:rPr lang="en-US" dirty="0"/>
                        <a:t>$73.75</a:t>
                      </a:r>
                    </a:p>
                  </a:txBody>
                  <a:tcPr anchor="ctr"/>
                </a:tc>
                <a:extLst>
                  <a:ext uri="{0D108BD9-81ED-4DB2-BD59-A6C34878D82A}">
                    <a16:rowId xmlns:a16="http://schemas.microsoft.com/office/drawing/2014/main" val="10002"/>
                  </a:ext>
                </a:extLst>
              </a:tr>
              <a:tr h="595327">
                <a:tc>
                  <a:txBody>
                    <a:bodyPr/>
                    <a:lstStyle/>
                    <a:p>
                      <a:pPr algn="ctr"/>
                      <a:r>
                        <a:rPr lang="en-US" dirty="0"/>
                        <a:t>Matt</a:t>
                      </a:r>
                    </a:p>
                  </a:txBody>
                  <a:tcPr anchor="ctr"/>
                </a:tc>
                <a:tc>
                  <a:txBody>
                    <a:bodyPr/>
                    <a:lstStyle/>
                    <a:p>
                      <a:pPr algn="ctr"/>
                      <a:r>
                        <a:rPr lang="en-US" dirty="0"/>
                        <a:t>$32.0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255024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It Up with Lookups</a:t>
            </a:r>
          </a:p>
        </p:txBody>
      </p:sp>
      <p:graphicFrame>
        <p:nvGraphicFramePr>
          <p:cNvPr id="3" name="Table 2"/>
          <p:cNvGraphicFramePr>
            <a:graphicFrameLocks noGrp="1"/>
          </p:cNvGraphicFramePr>
          <p:nvPr>
            <p:extLst/>
          </p:nvPr>
        </p:nvGraphicFramePr>
        <p:xfrm>
          <a:off x="457200" y="1066800"/>
          <a:ext cx="4648200" cy="3869755"/>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tblGrid>
              <a:tr h="446022">
                <a:tc>
                  <a:txBody>
                    <a:bodyPr/>
                    <a:lstStyle/>
                    <a:p>
                      <a:pPr algn="ctr"/>
                      <a:r>
                        <a:rPr lang="en-US" sz="2400" dirty="0"/>
                        <a:t>Planet</a:t>
                      </a:r>
                    </a:p>
                  </a:txBody>
                  <a:tcPr anchor="ctr"/>
                </a:tc>
                <a:tc>
                  <a:txBody>
                    <a:bodyPr/>
                    <a:lstStyle/>
                    <a:p>
                      <a:pPr algn="ctr"/>
                      <a:r>
                        <a:rPr lang="en-US" sz="2400" dirty="0"/>
                        <a:t>Population</a:t>
                      </a:r>
                    </a:p>
                  </a:txBody>
                  <a:tcPr anchor="ctr"/>
                </a:tc>
                <a:extLst>
                  <a:ext uri="{0D108BD9-81ED-4DB2-BD59-A6C34878D82A}">
                    <a16:rowId xmlns:a16="http://schemas.microsoft.com/office/drawing/2014/main" val="10000"/>
                  </a:ext>
                </a:extLst>
              </a:tr>
              <a:tr h="682511">
                <a:tc>
                  <a:txBody>
                    <a:bodyPr/>
                    <a:lstStyle/>
                    <a:p>
                      <a:pPr algn="ctr"/>
                      <a:r>
                        <a:rPr lang="en-US" sz="2400" dirty="0" err="1"/>
                        <a:t>Zeelo</a:t>
                      </a:r>
                      <a:endParaRPr lang="en-US" sz="2400" dirty="0"/>
                    </a:p>
                  </a:txBody>
                  <a:tcPr anchor="ctr"/>
                </a:tc>
                <a:tc>
                  <a:txBody>
                    <a:bodyPr/>
                    <a:lstStyle/>
                    <a:p>
                      <a:pPr algn="ctr"/>
                      <a:r>
                        <a:rPr lang="en-US" sz="2400" dirty="0"/>
                        <a:t>5020</a:t>
                      </a:r>
                    </a:p>
                  </a:txBody>
                  <a:tcPr anchor="ctr"/>
                </a:tc>
                <a:extLst>
                  <a:ext uri="{0D108BD9-81ED-4DB2-BD59-A6C34878D82A}">
                    <a16:rowId xmlns:a16="http://schemas.microsoft.com/office/drawing/2014/main" val="10001"/>
                  </a:ext>
                </a:extLst>
              </a:tr>
              <a:tr h="682511">
                <a:tc>
                  <a:txBody>
                    <a:bodyPr/>
                    <a:lstStyle/>
                    <a:p>
                      <a:pPr algn="ctr"/>
                      <a:r>
                        <a:rPr lang="en-US" sz="2400" dirty="0" err="1"/>
                        <a:t>Merinoa</a:t>
                      </a:r>
                      <a:endParaRPr lang="en-US" sz="2400" dirty="0"/>
                    </a:p>
                  </a:txBody>
                  <a:tcPr anchor="ctr"/>
                </a:tc>
                <a:tc>
                  <a:txBody>
                    <a:bodyPr/>
                    <a:lstStyle/>
                    <a:p>
                      <a:pPr algn="ctr"/>
                      <a:r>
                        <a:rPr lang="en-US" sz="2400" dirty="0"/>
                        <a:t>380</a:t>
                      </a:r>
                    </a:p>
                  </a:txBody>
                  <a:tcPr anchor="ctr"/>
                </a:tc>
                <a:extLst>
                  <a:ext uri="{0D108BD9-81ED-4DB2-BD59-A6C34878D82A}">
                    <a16:rowId xmlns:a16="http://schemas.microsoft.com/office/drawing/2014/main" val="10002"/>
                  </a:ext>
                </a:extLst>
              </a:tr>
              <a:tr h="682511">
                <a:tc>
                  <a:txBody>
                    <a:bodyPr/>
                    <a:lstStyle/>
                    <a:p>
                      <a:pPr algn="ctr"/>
                      <a:r>
                        <a:rPr lang="en-US" sz="2400" dirty="0"/>
                        <a:t>Cardboard Box</a:t>
                      </a:r>
                    </a:p>
                  </a:txBody>
                  <a:tcPr anchor="ctr"/>
                </a:tc>
                <a:tc>
                  <a:txBody>
                    <a:bodyPr/>
                    <a:lstStyle/>
                    <a:p>
                      <a:pPr algn="ctr"/>
                      <a:r>
                        <a:rPr lang="en-US" sz="2400" dirty="0"/>
                        <a:t>2</a:t>
                      </a:r>
                    </a:p>
                  </a:txBody>
                  <a:tcPr anchor="ctr"/>
                </a:tc>
                <a:extLst>
                  <a:ext uri="{0D108BD9-81ED-4DB2-BD59-A6C34878D82A}">
                    <a16:rowId xmlns:a16="http://schemas.microsoft.com/office/drawing/2014/main" val="10003"/>
                  </a:ext>
                </a:extLst>
              </a:tr>
              <a:tr h="682511">
                <a:tc>
                  <a:txBody>
                    <a:bodyPr/>
                    <a:lstStyle/>
                    <a:p>
                      <a:pPr algn="ctr"/>
                      <a:r>
                        <a:rPr lang="mr-IN" sz="2400" dirty="0"/>
                        <a:t>…</a:t>
                      </a:r>
                      <a:endParaRPr lang="en-US" sz="2400" dirty="0"/>
                    </a:p>
                  </a:txBody>
                  <a:tcPr anchor="ctr"/>
                </a:tc>
                <a:tc>
                  <a:txBody>
                    <a:bodyPr/>
                    <a:lstStyle/>
                    <a:p>
                      <a:pPr algn="ctr"/>
                      <a:r>
                        <a:rPr lang="mr-IN" sz="2400" dirty="0"/>
                        <a:t>…</a:t>
                      </a:r>
                      <a:endParaRPr lang="en-US" sz="2400" dirty="0"/>
                    </a:p>
                  </a:txBody>
                  <a:tcPr anchor="ctr"/>
                </a:tc>
                <a:extLst>
                  <a:ext uri="{0D108BD9-81ED-4DB2-BD59-A6C34878D82A}">
                    <a16:rowId xmlns:a16="http://schemas.microsoft.com/office/drawing/2014/main" val="10004"/>
                  </a:ext>
                </a:extLst>
              </a:tr>
              <a:tr h="682511">
                <a:tc>
                  <a:txBody>
                    <a:bodyPr/>
                    <a:lstStyle/>
                    <a:p>
                      <a:pPr algn="ctr"/>
                      <a:r>
                        <a:rPr lang="en-US" sz="2400" dirty="0"/>
                        <a:t>Asteroid 9</a:t>
                      </a:r>
                    </a:p>
                  </a:txBody>
                  <a:tcPr anchor="ctr"/>
                </a:tc>
                <a:tc>
                  <a:txBody>
                    <a:bodyPr/>
                    <a:lstStyle/>
                    <a:p>
                      <a:pPr algn="ctr"/>
                      <a:r>
                        <a:rPr lang="en-US" sz="2400" dirty="0"/>
                        <a:t>95</a:t>
                      </a:r>
                    </a:p>
                  </a:txBody>
                  <a:tcPr anchor="ctr"/>
                </a:tc>
                <a:extLst>
                  <a:ext uri="{0D108BD9-81ED-4DB2-BD59-A6C34878D82A}">
                    <a16:rowId xmlns:a16="http://schemas.microsoft.com/office/drawing/2014/main" val="10005"/>
                  </a:ext>
                </a:extLst>
              </a:tr>
            </a:tbl>
          </a:graphicData>
        </a:graphic>
      </p:graphicFrame>
      <p:sp>
        <p:nvSpPr>
          <p:cNvPr id="4" name="Title 1"/>
          <p:cNvSpPr txBox="1">
            <a:spLocks/>
          </p:cNvSpPr>
          <p:nvPr/>
        </p:nvSpPr>
        <p:spPr>
          <a:xfrm>
            <a:off x="5334000" y="1295399"/>
            <a:ext cx="3657600" cy="3641155"/>
          </a:xfrm>
          <a:prstGeom prst="rect">
            <a:avLst/>
          </a:prstGeom>
        </p:spPr>
        <p:txBody>
          <a:bodyPr vert="horz" lIns="91440" tIns="45720" rIns="91440" bIns="45720" numCol="1" rtlCol="0" anchor="ctr">
            <a:no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marL="457200" indent="-457200">
              <a:buFont typeface="Arial" panose="020B0604020202020204" pitchFamily="34" charset="0"/>
              <a:buChar char="•"/>
            </a:pPr>
            <a:r>
              <a:rPr lang="en-US" sz="2800" b="0" dirty="0"/>
              <a:t>VLOOKUP searches data vertically in  columns.</a:t>
            </a:r>
          </a:p>
          <a:p>
            <a:pPr marL="457200" indent="-457200">
              <a:buFont typeface="Arial" panose="020B0604020202020204" pitchFamily="34" charset="0"/>
              <a:buChar char="•"/>
            </a:pPr>
            <a:endParaRPr lang="en-US" sz="2800" b="0" dirty="0"/>
          </a:p>
          <a:p>
            <a:pPr marL="457200" indent="-457200">
              <a:buFont typeface="Arial" panose="020B0604020202020204" pitchFamily="34" charset="0"/>
              <a:buChar char="•"/>
            </a:pPr>
            <a:r>
              <a:rPr lang="en-US" sz="2800" b="0" dirty="0"/>
              <a:t>HLOOKUP searches  data horizontally in rows.</a:t>
            </a:r>
            <a:endParaRPr lang="en-US" sz="2800" dirty="0"/>
          </a:p>
        </p:txBody>
      </p:sp>
    </p:spTree>
    <p:extLst>
      <p:ext uri="{BB962C8B-B14F-4D97-AF65-F5344CB8AC3E}">
        <p14:creationId xmlns:p14="http://schemas.microsoft.com/office/powerpoint/2010/main" val="2187843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E888BA-CA91-894E-9C95-1EB3CDEAEEEC}"/>
              </a:ext>
            </a:extLst>
          </p:cNvPr>
          <p:cNvSpPr>
            <a:spLocks noGrp="1"/>
          </p:cNvSpPr>
          <p:nvPr>
            <p:ph type="title"/>
          </p:nvPr>
        </p:nvSpPr>
        <p:spPr/>
        <p:txBody>
          <a:bodyPr/>
          <a:lstStyle/>
          <a:p>
            <a:r>
              <a:rPr lang="en-US" dirty="0"/>
              <a:t>Adding Files to GitHub</a:t>
            </a:r>
          </a:p>
        </p:txBody>
      </p:sp>
      <p:sp>
        <p:nvSpPr>
          <p:cNvPr id="6" name="Rectangle 5">
            <a:extLst>
              <a:ext uri="{FF2B5EF4-FFF2-40B4-BE49-F238E27FC236}">
                <a16:creationId xmlns:a16="http://schemas.microsoft.com/office/drawing/2014/main" id="{883ECFD7-6506-584A-982D-FCEDCD6D7C27}"/>
              </a:ext>
            </a:extLst>
          </p:cNvPr>
          <p:cNvSpPr/>
          <p:nvPr/>
        </p:nvSpPr>
        <p:spPr>
          <a:xfrm>
            <a:off x="304800" y="914400"/>
            <a:ext cx="8610600" cy="4832092"/>
          </a:xfrm>
          <a:prstGeom prst="rect">
            <a:avLst/>
          </a:prstGeom>
        </p:spPr>
        <p:txBody>
          <a:bodyPr wrap="square">
            <a:spAutoFit/>
          </a:bodyPr>
          <a:lstStyle/>
          <a:p>
            <a:pPr marL="285750" indent="-285750">
              <a:buFont typeface="Arial" panose="020B0604020202020204" pitchFamily="34" charset="0"/>
              <a:buChar char="•"/>
            </a:pPr>
            <a:r>
              <a:rPr lang="en-US" sz="2800" dirty="0"/>
              <a:t>Visit </a:t>
            </a:r>
            <a:r>
              <a:rPr lang="en-US" sz="2800" dirty="0">
                <a:hlinkClick r:id="rId2"/>
              </a:rPr>
              <a:t>https://github.com</a:t>
            </a:r>
            <a:endParaRPr lang="en-US" sz="2800" dirty="0"/>
          </a:p>
          <a:p>
            <a:endParaRPr lang="en-US" sz="2800" dirty="0"/>
          </a:p>
          <a:p>
            <a:pPr marL="285750" indent="-285750">
              <a:buFont typeface="Arial" panose="020B0604020202020204" pitchFamily="34" charset="0"/>
              <a:buChar char="•"/>
            </a:pPr>
            <a:r>
              <a:rPr lang="en-US" sz="2800" dirty="0"/>
              <a:t>Login to your personal accounts</a:t>
            </a:r>
          </a:p>
          <a:p>
            <a:endParaRPr lang="en-US" sz="2800" dirty="0"/>
          </a:p>
          <a:p>
            <a:pPr marL="285750" indent="-285750">
              <a:buFont typeface="Arial" panose="020B0604020202020204" pitchFamily="34" charset="0"/>
              <a:buChar char="•"/>
            </a:pPr>
            <a:r>
              <a:rPr lang="en-US" sz="2800" dirty="0"/>
              <a:t>From the main page, create a new repository with an initialized </a:t>
            </a:r>
            <a:r>
              <a:rPr lang="en-US" sz="2800" dirty="0" err="1"/>
              <a:t>readme.md</a:t>
            </a:r>
            <a:r>
              <a:rPr lang="en-US" sz="2800" dirty="0"/>
              <a:t> file</a:t>
            </a:r>
          </a:p>
          <a:p>
            <a:endParaRPr lang="en-US" sz="2800" dirty="0"/>
          </a:p>
          <a:p>
            <a:pPr marL="285750" indent="-285750">
              <a:buFont typeface="Arial" panose="020B0604020202020204" pitchFamily="34" charset="0"/>
              <a:buChar char="•"/>
            </a:pPr>
            <a:r>
              <a:rPr lang="en-US" sz="2800" dirty="0"/>
              <a:t>A readme is the landing page for each repository that will explain the codebase</a:t>
            </a:r>
          </a:p>
          <a:p>
            <a:endParaRPr lang="en-US" sz="2800" dirty="0"/>
          </a:p>
          <a:p>
            <a:pPr marL="285750" indent="-285750">
              <a:buFont typeface="Arial" panose="020B0604020202020204" pitchFamily="34" charset="0"/>
              <a:buChar char="•"/>
            </a:pPr>
            <a:r>
              <a:rPr lang="en-US" sz="2800" dirty="0"/>
              <a:t>Create a new empty Excel file save it and upload</a:t>
            </a:r>
          </a:p>
        </p:txBody>
      </p:sp>
    </p:spTree>
    <p:extLst>
      <p:ext uri="{BB962C8B-B14F-4D97-AF65-F5344CB8AC3E}">
        <p14:creationId xmlns:p14="http://schemas.microsoft.com/office/powerpoint/2010/main" val="6042796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E888BA-CA91-894E-9C95-1EB3CDEAEEEC}"/>
              </a:ext>
            </a:extLst>
          </p:cNvPr>
          <p:cNvSpPr>
            <a:spLocks noGrp="1"/>
          </p:cNvSpPr>
          <p:nvPr>
            <p:ph type="title"/>
          </p:nvPr>
        </p:nvSpPr>
        <p:spPr/>
        <p:txBody>
          <a:bodyPr/>
          <a:lstStyle/>
          <a:p>
            <a:r>
              <a:rPr lang="en-US" dirty="0"/>
              <a:t>Create a New Repository</a:t>
            </a:r>
          </a:p>
        </p:txBody>
      </p:sp>
      <p:pic>
        <p:nvPicPr>
          <p:cNvPr id="7" name="Picture 6" descr="A screenshot of a cell phone&#13;&#10;&#13;&#10;Description automatically generated">
            <a:extLst>
              <a:ext uri="{FF2B5EF4-FFF2-40B4-BE49-F238E27FC236}">
                <a16:creationId xmlns:a16="http://schemas.microsoft.com/office/drawing/2014/main" id="{4FC1E656-C880-9F4A-9F00-214DF840F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881661"/>
            <a:ext cx="7981950" cy="5214339"/>
          </a:xfrm>
          <a:prstGeom prst="rect">
            <a:avLst/>
          </a:prstGeom>
        </p:spPr>
      </p:pic>
    </p:spTree>
    <p:extLst>
      <p:ext uri="{BB962C8B-B14F-4D97-AF65-F5344CB8AC3E}">
        <p14:creationId xmlns:p14="http://schemas.microsoft.com/office/powerpoint/2010/main" val="7293627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E888BA-CA91-894E-9C95-1EB3CDEAEEEC}"/>
              </a:ext>
            </a:extLst>
          </p:cNvPr>
          <p:cNvSpPr>
            <a:spLocks noGrp="1"/>
          </p:cNvSpPr>
          <p:nvPr>
            <p:ph type="title"/>
          </p:nvPr>
        </p:nvSpPr>
        <p:spPr/>
        <p:txBody>
          <a:bodyPr/>
          <a:lstStyle/>
          <a:p>
            <a:r>
              <a:rPr lang="en-US" dirty="0"/>
              <a:t>Upload File</a:t>
            </a:r>
          </a:p>
        </p:txBody>
      </p:sp>
      <p:pic>
        <p:nvPicPr>
          <p:cNvPr id="3" name="Picture 2" descr="A screenshot of a cell phone&#13;&#10;&#13;&#10;Description automatically generated">
            <a:extLst>
              <a:ext uri="{FF2B5EF4-FFF2-40B4-BE49-F238E27FC236}">
                <a16:creationId xmlns:a16="http://schemas.microsoft.com/office/drawing/2014/main" id="{7EFEABEE-2AD9-9C44-8E1F-108BD3A4D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172671"/>
            <a:ext cx="8305800" cy="906239"/>
          </a:xfrm>
          <a:prstGeom prst="rect">
            <a:avLst/>
          </a:prstGeom>
        </p:spPr>
      </p:pic>
      <p:pic>
        <p:nvPicPr>
          <p:cNvPr id="6" name="Picture 5" descr="A screenshot of a cell phone&#13;&#10;&#13;&#10;Description automatically generated">
            <a:extLst>
              <a:ext uri="{FF2B5EF4-FFF2-40B4-BE49-F238E27FC236}">
                <a16:creationId xmlns:a16="http://schemas.microsoft.com/office/drawing/2014/main" id="{744E5725-D3BC-8D4B-9563-FC95B62A1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567870"/>
            <a:ext cx="8077200" cy="3502604"/>
          </a:xfrm>
          <a:prstGeom prst="rect">
            <a:avLst/>
          </a:prstGeom>
        </p:spPr>
      </p:pic>
    </p:spTree>
    <p:extLst>
      <p:ext uri="{BB962C8B-B14F-4D97-AF65-F5344CB8AC3E}">
        <p14:creationId xmlns:p14="http://schemas.microsoft.com/office/powerpoint/2010/main" val="2920145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E888BA-CA91-894E-9C95-1EB3CDEAEEEC}"/>
              </a:ext>
            </a:extLst>
          </p:cNvPr>
          <p:cNvSpPr>
            <a:spLocks noGrp="1"/>
          </p:cNvSpPr>
          <p:nvPr>
            <p:ph type="title"/>
          </p:nvPr>
        </p:nvSpPr>
        <p:spPr/>
        <p:txBody>
          <a:bodyPr/>
          <a:lstStyle/>
          <a:p>
            <a:r>
              <a:rPr lang="en-US" dirty="0"/>
              <a:t>Takeaways </a:t>
            </a:r>
          </a:p>
        </p:txBody>
      </p:sp>
      <p:sp>
        <p:nvSpPr>
          <p:cNvPr id="6" name="Rectangle 5">
            <a:extLst>
              <a:ext uri="{FF2B5EF4-FFF2-40B4-BE49-F238E27FC236}">
                <a16:creationId xmlns:a16="http://schemas.microsoft.com/office/drawing/2014/main" id="{883ECFD7-6506-584A-982D-FCEDCD6D7C27}"/>
              </a:ext>
            </a:extLst>
          </p:cNvPr>
          <p:cNvSpPr/>
          <p:nvPr/>
        </p:nvSpPr>
        <p:spPr>
          <a:xfrm>
            <a:off x="304800" y="914400"/>
            <a:ext cx="8610600" cy="3539430"/>
          </a:xfrm>
          <a:prstGeom prst="rect">
            <a:avLst/>
          </a:prstGeom>
        </p:spPr>
        <p:txBody>
          <a:bodyPr wrap="square">
            <a:spAutoFit/>
          </a:bodyPr>
          <a:lstStyle/>
          <a:p>
            <a:pPr marL="285750" indent="-285750">
              <a:buFont typeface="Arial" panose="020B0604020202020204" pitchFamily="34" charset="0"/>
              <a:buChar char="•"/>
            </a:pPr>
            <a:r>
              <a:rPr lang="en-US" sz="2800" dirty="0"/>
              <a:t>This will be how you will be submitting your homework for the first two weeks</a:t>
            </a:r>
          </a:p>
          <a:p>
            <a:endParaRPr lang="en-US" sz="2800" dirty="0"/>
          </a:p>
          <a:p>
            <a:pPr marL="285750" indent="-285750">
              <a:buFont typeface="Arial" panose="020B0604020202020204" pitchFamily="34" charset="0"/>
              <a:buChar char="•"/>
            </a:pPr>
            <a:r>
              <a:rPr lang="en-US" sz="2800" dirty="0"/>
              <a:t>Add all of the necessary files to your </a:t>
            </a:r>
            <a:r>
              <a:rPr lang="en-US" sz="2800" dirty="0" err="1"/>
              <a:t>Github</a:t>
            </a:r>
            <a:r>
              <a:rPr lang="en-US" sz="2800" dirty="0"/>
              <a:t> repo then submit the repository link to BCS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Practice </a:t>
            </a:r>
            <a:r>
              <a:rPr lang="en-US" sz="2800" dirty="0" err="1"/>
              <a:t>Github</a:t>
            </a:r>
            <a:r>
              <a:rPr lang="en-US" sz="2800" dirty="0"/>
              <a:t> before the next class and come to office hours if you run in issues or need help</a:t>
            </a:r>
          </a:p>
        </p:txBody>
      </p:sp>
    </p:spTree>
    <p:extLst>
      <p:ext uri="{BB962C8B-B14F-4D97-AF65-F5344CB8AC3E}">
        <p14:creationId xmlns:p14="http://schemas.microsoft.com/office/powerpoint/2010/main" val="225439582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2DFDB-AE12-3646-911F-19D6B9AB32DE}"/>
              </a:ext>
            </a:extLst>
          </p:cNvPr>
          <p:cNvSpPr>
            <a:spLocks noGrp="1"/>
          </p:cNvSpPr>
          <p:nvPr>
            <p:ph type="title"/>
          </p:nvPr>
        </p:nvSpPr>
        <p:spPr>
          <a:xfrm>
            <a:off x="304800" y="0"/>
            <a:ext cx="6324600" cy="653854"/>
          </a:xfrm>
        </p:spPr>
        <p:txBody>
          <a:bodyPr>
            <a:normAutofit/>
          </a:bodyPr>
          <a:lstStyle/>
          <a:p>
            <a:r>
              <a:rPr lang="en-US" dirty="0"/>
              <a:t>Today’s Agenda: MS Excel Visualization</a:t>
            </a:r>
          </a:p>
        </p:txBody>
      </p:sp>
      <p:sp>
        <p:nvSpPr>
          <p:cNvPr id="4" name="Rectangle 3">
            <a:extLst>
              <a:ext uri="{FF2B5EF4-FFF2-40B4-BE49-F238E27FC236}">
                <a16:creationId xmlns:a16="http://schemas.microsoft.com/office/drawing/2014/main" id="{2CB77DAA-02E0-F14F-87F1-4B72C1399ECF}"/>
              </a:ext>
            </a:extLst>
          </p:cNvPr>
          <p:cNvSpPr/>
          <p:nvPr/>
        </p:nvSpPr>
        <p:spPr>
          <a:xfrm>
            <a:off x="609600" y="1066800"/>
            <a:ext cx="7772400" cy="4401205"/>
          </a:xfrm>
          <a:prstGeom prst="rect">
            <a:avLst/>
          </a:prstGeom>
        </p:spPr>
        <p:txBody>
          <a:bodyPr wrap="square">
            <a:spAutoFit/>
          </a:bodyPr>
          <a:lstStyle/>
          <a:p>
            <a:pPr marL="285750" indent="-285750">
              <a:buFont typeface="Arial" panose="020B0604020202020204" pitchFamily="34" charset="0"/>
              <a:buChar char="•"/>
            </a:pPr>
            <a:r>
              <a:rPr lang="en-US" sz="2800" dirty="0"/>
              <a:t>Create</a:t>
            </a:r>
          </a:p>
          <a:p>
            <a:pPr marL="285750" indent="-285750">
              <a:buFont typeface="Arial" panose="020B0604020202020204" pitchFamily="34" charset="0"/>
              <a:buChar char="•"/>
            </a:pPr>
            <a:r>
              <a:rPr lang="en-US" sz="2800" dirty="0"/>
              <a:t>Modify</a:t>
            </a:r>
          </a:p>
          <a:p>
            <a:pPr marL="285750" indent="-285750">
              <a:buFont typeface="Arial" panose="020B0604020202020204" pitchFamily="34" charset="0"/>
              <a:buChar char="•"/>
            </a:pPr>
            <a:r>
              <a:rPr lang="en-US" sz="2800" dirty="0"/>
              <a:t>Style</a:t>
            </a:r>
          </a:p>
          <a:p>
            <a:pPr marL="742950" lvl="1" indent="-285750">
              <a:buFont typeface="Arial" panose="020B0604020202020204" pitchFamily="34" charset="0"/>
              <a:buChar char="•"/>
            </a:pPr>
            <a:r>
              <a:rPr lang="en-US" sz="2800" dirty="0"/>
              <a:t>Bar charts</a:t>
            </a:r>
          </a:p>
          <a:p>
            <a:pPr marL="742950" lvl="1" indent="-285750">
              <a:buFont typeface="Arial" panose="020B0604020202020204" pitchFamily="34" charset="0"/>
              <a:buChar char="•"/>
            </a:pPr>
            <a:r>
              <a:rPr lang="en-US" sz="2800" dirty="0"/>
              <a:t>Line graphs</a:t>
            </a:r>
          </a:p>
          <a:p>
            <a:pPr marL="742950" lvl="1" indent="-285750">
              <a:buFont typeface="Arial" panose="020B0604020202020204" pitchFamily="34" charset="0"/>
              <a:buChar char="•"/>
            </a:pPr>
            <a:r>
              <a:rPr lang="en-US" sz="2800" dirty="0"/>
              <a:t>Pie graphs</a:t>
            </a:r>
          </a:p>
          <a:p>
            <a:pPr marL="742950" lvl="1" indent="-285750">
              <a:buFont typeface="Arial" panose="020B0604020202020204" pitchFamily="34" charset="0"/>
              <a:buChar char="•"/>
            </a:pPr>
            <a:r>
              <a:rPr lang="en-US" sz="2800" dirty="0"/>
              <a:t>Scatter plots</a:t>
            </a:r>
          </a:p>
          <a:p>
            <a:pPr marL="285750" indent="-285750">
              <a:buFont typeface="Arial" panose="020B0604020202020204" pitchFamily="34" charset="0"/>
              <a:buChar char="•"/>
            </a:pPr>
            <a:r>
              <a:rPr lang="en-US" sz="2800" dirty="0"/>
              <a:t>Understand how to filter data using Excel</a:t>
            </a:r>
          </a:p>
          <a:p>
            <a:pPr marL="285750" indent="-285750">
              <a:buFont typeface="Arial" panose="020B0604020202020204" pitchFamily="34" charset="0"/>
              <a:buChar char="•"/>
            </a:pPr>
            <a:r>
              <a:rPr lang="en-US" sz="2800" dirty="0"/>
              <a:t>Know how to calculate moving averages and regressions</a:t>
            </a:r>
          </a:p>
        </p:txBody>
      </p:sp>
    </p:spTree>
    <p:extLst>
      <p:ext uri="{BB962C8B-B14F-4D97-AF65-F5344CB8AC3E}">
        <p14:creationId xmlns:p14="http://schemas.microsoft.com/office/powerpoint/2010/main" val="13021244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Charting</a:t>
            </a:r>
          </a:p>
        </p:txBody>
      </p:sp>
    </p:spTree>
    <p:extLst>
      <p:ext uri="{BB962C8B-B14F-4D97-AF65-F5344CB8AC3E}">
        <p14:creationId xmlns:p14="http://schemas.microsoft.com/office/powerpoint/2010/main" val="16689893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895600"/>
            <a:ext cx="8839200" cy="653854"/>
          </a:xfrm>
        </p:spPr>
        <p:txBody>
          <a:bodyPr/>
          <a:lstStyle/>
          <a:p>
            <a:r>
              <a:rPr lang="en-US" sz="4000" dirty="0"/>
              <a:t>Demo Time!</a:t>
            </a:r>
            <a:br>
              <a:rPr lang="en-US" sz="4000" dirty="0"/>
            </a:br>
            <a:r>
              <a:rPr lang="en-US" sz="2000" b="0" dirty="0"/>
              <a:t>Ice Cream </a:t>
            </a:r>
            <a:r>
              <a:rPr lang="en-US" sz="2000" b="0" dirty="0" err="1"/>
              <a:t>Faves</a:t>
            </a:r>
            <a:r>
              <a:rPr lang="en-US" sz="2000" b="0" dirty="0"/>
              <a:t> and Basic Charts</a:t>
            </a:r>
          </a:p>
        </p:txBody>
      </p:sp>
    </p:spTree>
    <p:extLst>
      <p:ext uri="{BB962C8B-B14F-4D97-AF65-F5344CB8AC3E}">
        <p14:creationId xmlns:p14="http://schemas.microsoft.com/office/powerpoint/2010/main" val="8213591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Stuff</a:t>
            </a:r>
          </a:p>
        </p:txBody>
      </p:sp>
    </p:spTree>
    <p:extLst>
      <p:ext uri="{BB962C8B-B14F-4D97-AF65-F5344CB8AC3E}">
        <p14:creationId xmlns:p14="http://schemas.microsoft.com/office/powerpoint/2010/main" val="7959106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2DFDB-AE12-3646-911F-19D6B9AB32DE}"/>
              </a:ext>
            </a:extLst>
          </p:cNvPr>
          <p:cNvSpPr>
            <a:spLocks noGrp="1"/>
          </p:cNvSpPr>
          <p:nvPr>
            <p:ph type="title"/>
          </p:nvPr>
        </p:nvSpPr>
        <p:spPr>
          <a:xfrm>
            <a:off x="304800" y="0"/>
            <a:ext cx="6324600" cy="653854"/>
          </a:xfrm>
        </p:spPr>
        <p:txBody>
          <a:bodyPr>
            <a:normAutofit/>
          </a:bodyPr>
          <a:lstStyle/>
          <a:p>
            <a:r>
              <a:rPr lang="en-US" dirty="0"/>
              <a:t>Group Activity: Line and Bar Grades</a:t>
            </a:r>
          </a:p>
        </p:txBody>
      </p:sp>
      <p:sp>
        <p:nvSpPr>
          <p:cNvPr id="4" name="Rectangle 3">
            <a:extLst>
              <a:ext uri="{FF2B5EF4-FFF2-40B4-BE49-F238E27FC236}">
                <a16:creationId xmlns:a16="http://schemas.microsoft.com/office/drawing/2014/main" id="{2CB77DAA-02E0-F14F-87F1-4B72C1399ECF}"/>
              </a:ext>
            </a:extLst>
          </p:cNvPr>
          <p:cNvSpPr/>
          <p:nvPr/>
        </p:nvSpPr>
        <p:spPr>
          <a:xfrm>
            <a:off x="609600" y="1066800"/>
            <a:ext cx="7772400" cy="4401205"/>
          </a:xfrm>
          <a:prstGeom prst="rect">
            <a:avLst/>
          </a:prstGeom>
        </p:spPr>
        <p:txBody>
          <a:bodyPr wrap="square">
            <a:spAutoFit/>
          </a:bodyPr>
          <a:lstStyle/>
          <a:p>
            <a:pPr marL="285750" indent="-285750">
              <a:buFont typeface="Arial" panose="020B0604020202020204" pitchFamily="34" charset="0"/>
              <a:buChar char="•"/>
            </a:pPr>
            <a:r>
              <a:rPr lang="en-US" sz="2000" dirty="0"/>
              <a:t>Create a series of bar graphs that visualize the grades of each student, one graph for every month.</a:t>
            </a:r>
          </a:p>
          <a:p>
            <a:endParaRPr lang="en-US" sz="2000" dirty="0"/>
          </a:p>
          <a:p>
            <a:pPr marL="285750" indent="-285750">
              <a:buFont typeface="Arial" panose="020B0604020202020204" pitchFamily="34" charset="0"/>
              <a:buChar char="•"/>
            </a:pPr>
            <a:r>
              <a:rPr lang="en-US" sz="2000" dirty="0"/>
              <a:t>Create a line graph using all of the data that can be used to compare students' grades across the semester.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Use filtering in the line graph to allow you to drill down to a specific student's progress throughout the semester.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Hint: When duplicating bar graphs, it pays to get the formatting and look of the chart where you want it for the first graph (e.g. for January) and to then copy that chart and re-select the data for the subsequent copies (keeping the style and format, but just changing the data).</a:t>
            </a:r>
          </a:p>
        </p:txBody>
      </p:sp>
    </p:spTree>
    <p:extLst>
      <p:ext uri="{BB962C8B-B14F-4D97-AF65-F5344CB8AC3E}">
        <p14:creationId xmlns:p14="http://schemas.microsoft.com/office/powerpoint/2010/main" val="15785870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2DFDB-AE12-3646-911F-19D6B9AB32DE}"/>
              </a:ext>
            </a:extLst>
          </p:cNvPr>
          <p:cNvSpPr>
            <a:spLocks noGrp="1"/>
          </p:cNvSpPr>
          <p:nvPr>
            <p:ph type="title"/>
          </p:nvPr>
        </p:nvSpPr>
        <p:spPr>
          <a:xfrm>
            <a:off x="304800" y="0"/>
            <a:ext cx="6324600" cy="653854"/>
          </a:xfrm>
        </p:spPr>
        <p:txBody>
          <a:bodyPr>
            <a:normAutofit/>
          </a:bodyPr>
          <a:lstStyle/>
          <a:p>
            <a:r>
              <a:rPr lang="en-US" dirty="0"/>
              <a:t>Individual Activity: Line and Bar Grades</a:t>
            </a:r>
          </a:p>
        </p:txBody>
      </p:sp>
      <p:pic>
        <p:nvPicPr>
          <p:cNvPr id="7" name="Picture 6">
            <a:extLst>
              <a:ext uri="{FF2B5EF4-FFF2-40B4-BE49-F238E27FC236}">
                <a16:creationId xmlns:a16="http://schemas.microsoft.com/office/drawing/2014/main" id="{A14EB9F1-13F7-BD42-8187-D26C3A9DAF2E}"/>
              </a:ext>
            </a:extLst>
          </p:cNvPr>
          <p:cNvPicPr>
            <a:picLocks noChangeAspect="1"/>
          </p:cNvPicPr>
          <p:nvPr/>
        </p:nvPicPr>
        <p:blipFill>
          <a:blip r:embed="rId2"/>
          <a:stretch>
            <a:fillRect/>
          </a:stretch>
        </p:blipFill>
        <p:spPr>
          <a:xfrm>
            <a:off x="4800600" y="1066800"/>
            <a:ext cx="3810000" cy="2063749"/>
          </a:xfrm>
          <a:prstGeom prst="rect">
            <a:avLst/>
          </a:prstGeom>
        </p:spPr>
      </p:pic>
      <p:pic>
        <p:nvPicPr>
          <p:cNvPr id="8" name="Picture 7">
            <a:extLst>
              <a:ext uri="{FF2B5EF4-FFF2-40B4-BE49-F238E27FC236}">
                <a16:creationId xmlns:a16="http://schemas.microsoft.com/office/drawing/2014/main" id="{F049975F-6C03-AD42-B870-D30B52FE2B14}"/>
              </a:ext>
            </a:extLst>
          </p:cNvPr>
          <p:cNvPicPr>
            <a:picLocks noChangeAspect="1"/>
          </p:cNvPicPr>
          <p:nvPr/>
        </p:nvPicPr>
        <p:blipFill>
          <a:blip r:embed="rId3"/>
          <a:stretch>
            <a:fillRect/>
          </a:stretch>
        </p:blipFill>
        <p:spPr>
          <a:xfrm>
            <a:off x="680379" y="1066800"/>
            <a:ext cx="3815421" cy="2051601"/>
          </a:xfrm>
          <a:prstGeom prst="rect">
            <a:avLst/>
          </a:prstGeom>
        </p:spPr>
      </p:pic>
      <p:pic>
        <p:nvPicPr>
          <p:cNvPr id="11" name="Picture 10">
            <a:extLst>
              <a:ext uri="{FF2B5EF4-FFF2-40B4-BE49-F238E27FC236}">
                <a16:creationId xmlns:a16="http://schemas.microsoft.com/office/drawing/2014/main" id="{65008D44-2D20-5E4E-80DA-7B02E25B21AC}"/>
              </a:ext>
            </a:extLst>
          </p:cNvPr>
          <p:cNvPicPr>
            <a:picLocks noChangeAspect="1"/>
          </p:cNvPicPr>
          <p:nvPr/>
        </p:nvPicPr>
        <p:blipFill>
          <a:blip r:embed="rId4"/>
          <a:stretch>
            <a:fillRect/>
          </a:stretch>
        </p:blipFill>
        <p:spPr>
          <a:xfrm>
            <a:off x="2590800" y="3429000"/>
            <a:ext cx="4170099" cy="2280202"/>
          </a:xfrm>
          <a:prstGeom prst="rect">
            <a:avLst/>
          </a:prstGeom>
        </p:spPr>
      </p:pic>
    </p:spTree>
    <p:extLst>
      <p:ext uri="{BB962C8B-B14F-4D97-AF65-F5344CB8AC3E}">
        <p14:creationId xmlns:p14="http://schemas.microsoft.com/office/powerpoint/2010/main" val="23963271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2DFDB-AE12-3646-911F-19D6B9AB32DE}"/>
              </a:ext>
            </a:extLst>
          </p:cNvPr>
          <p:cNvSpPr>
            <a:spLocks noGrp="1"/>
          </p:cNvSpPr>
          <p:nvPr>
            <p:ph type="title"/>
          </p:nvPr>
        </p:nvSpPr>
        <p:spPr>
          <a:xfrm>
            <a:off x="304800" y="0"/>
            <a:ext cx="6324600" cy="653854"/>
          </a:xfrm>
        </p:spPr>
        <p:txBody>
          <a:bodyPr>
            <a:normAutofit/>
          </a:bodyPr>
          <a:lstStyle/>
          <a:p>
            <a:r>
              <a:rPr lang="en-US" dirty="0"/>
              <a:t>Review Line and Bar Grades</a:t>
            </a:r>
          </a:p>
        </p:txBody>
      </p:sp>
      <p:sp>
        <p:nvSpPr>
          <p:cNvPr id="4" name="Rectangle 3">
            <a:extLst>
              <a:ext uri="{FF2B5EF4-FFF2-40B4-BE49-F238E27FC236}">
                <a16:creationId xmlns:a16="http://schemas.microsoft.com/office/drawing/2014/main" id="{2CB77DAA-02E0-F14F-87F1-4B72C1399ECF}"/>
              </a:ext>
            </a:extLst>
          </p:cNvPr>
          <p:cNvSpPr/>
          <p:nvPr/>
        </p:nvSpPr>
        <p:spPr>
          <a:xfrm>
            <a:off x="609600" y="1066800"/>
            <a:ext cx="7772400" cy="3046988"/>
          </a:xfrm>
          <a:prstGeom prst="rect">
            <a:avLst/>
          </a:prstGeom>
        </p:spPr>
        <p:txBody>
          <a:bodyPr wrap="square">
            <a:spAutoFit/>
          </a:bodyPr>
          <a:lstStyle/>
          <a:p>
            <a:pPr marL="285750" indent="-285750">
              <a:buFont typeface="Arial" panose="020B0604020202020204" pitchFamily="34" charset="0"/>
              <a:buChar char="•"/>
            </a:pPr>
            <a:r>
              <a:rPr lang="en-US" sz="2400" dirty="0"/>
              <a:t>Filtering data within the line chart. Without picking and choosing which students we want to look at in specific, the chart is overcrowded and difficult to read. Sometimes, as in cases like this one, less data on a chart is better than more.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also need to "Switch Row/Column" from the Chart Design menu on the line graph.</a:t>
            </a:r>
          </a:p>
        </p:txBody>
      </p:sp>
    </p:spTree>
    <p:extLst>
      <p:ext uri="{BB962C8B-B14F-4D97-AF65-F5344CB8AC3E}">
        <p14:creationId xmlns:p14="http://schemas.microsoft.com/office/powerpoint/2010/main" val="24666789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Plots</a:t>
            </a:r>
          </a:p>
        </p:txBody>
      </p:sp>
    </p:spTree>
    <p:extLst>
      <p:ext uri="{BB962C8B-B14F-4D97-AF65-F5344CB8AC3E}">
        <p14:creationId xmlns:p14="http://schemas.microsoft.com/office/powerpoint/2010/main" val="11180891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895600"/>
            <a:ext cx="8839200" cy="653854"/>
          </a:xfrm>
        </p:spPr>
        <p:txBody>
          <a:bodyPr/>
          <a:lstStyle/>
          <a:p>
            <a:r>
              <a:rPr lang="en-US" sz="4000" dirty="0"/>
              <a:t>Demo Time!</a:t>
            </a:r>
            <a:br>
              <a:rPr lang="en-US" sz="4000" dirty="0"/>
            </a:br>
            <a:r>
              <a:rPr lang="en-US" sz="2000" b="0" dirty="0"/>
              <a:t>Scatter Plot</a:t>
            </a:r>
          </a:p>
        </p:txBody>
      </p:sp>
    </p:spTree>
    <p:extLst>
      <p:ext uri="{BB962C8B-B14F-4D97-AF65-F5344CB8AC3E}">
        <p14:creationId xmlns:p14="http://schemas.microsoft.com/office/powerpoint/2010/main" val="20418177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Activity: Video Game Sales</a:t>
            </a:r>
          </a:p>
        </p:txBody>
      </p:sp>
      <p:pic>
        <p:nvPicPr>
          <p:cNvPr id="5" name="Picture 4">
            <a:extLst>
              <a:ext uri="{FF2B5EF4-FFF2-40B4-BE49-F238E27FC236}">
                <a16:creationId xmlns:a16="http://schemas.microsoft.com/office/drawing/2014/main" id="{608DB528-8903-6646-B37B-134CA33CA8C2}"/>
              </a:ext>
            </a:extLst>
          </p:cNvPr>
          <p:cNvPicPr>
            <a:picLocks noChangeAspect="1"/>
          </p:cNvPicPr>
          <p:nvPr/>
        </p:nvPicPr>
        <p:blipFill>
          <a:blip r:embed="rId3"/>
          <a:stretch>
            <a:fillRect/>
          </a:stretch>
        </p:blipFill>
        <p:spPr>
          <a:xfrm>
            <a:off x="649921" y="1066800"/>
            <a:ext cx="3769679" cy="2133600"/>
          </a:xfrm>
          <a:prstGeom prst="rect">
            <a:avLst/>
          </a:prstGeom>
        </p:spPr>
      </p:pic>
      <p:pic>
        <p:nvPicPr>
          <p:cNvPr id="6" name="Picture 5">
            <a:extLst>
              <a:ext uri="{FF2B5EF4-FFF2-40B4-BE49-F238E27FC236}">
                <a16:creationId xmlns:a16="http://schemas.microsoft.com/office/drawing/2014/main" id="{47045BBA-5416-AB4E-B379-7B9BFF794906}"/>
              </a:ext>
            </a:extLst>
          </p:cNvPr>
          <p:cNvPicPr>
            <a:picLocks noChangeAspect="1"/>
          </p:cNvPicPr>
          <p:nvPr/>
        </p:nvPicPr>
        <p:blipFill>
          <a:blip r:embed="rId4"/>
          <a:stretch>
            <a:fillRect/>
          </a:stretch>
        </p:blipFill>
        <p:spPr>
          <a:xfrm>
            <a:off x="4676776" y="1066800"/>
            <a:ext cx="3800474" cy="2133600"/>
          </a:xfrm>
          <a:prstGeom prst="rect">
            <a:avLst/>
          </a:prstGeom>
        </p:spPr>
      </p:pic>
      <p:pic>
        <p:nvPicPr>
          <p:cNvPr id="7" name="Picture 6">
            <a:extLst>
              <a:ext uri="{FF2B5EF4-FFF2-40B4-BE49-F238E27FC236}">
                <a16:creationId xmlns:a16="http://schemas.microsoft.com/office/drawing/2014/main" id="{6A5CCFAF-F8AE-0748-928B-A0C7718803B6}"/>
              </a:ext>
            </a:extLst>
          </p:cNvPr>
          <p:cNvPicPr>
            <a:picLocks noChangeAspect="1"/>
          </p:cNvPicPr>
          <p:nvPr/>
        </p:nvPicPr>
        <p:blipFill>
          <a:blip r:embed="rId5"/>
          <a:stretch>
            <a:fillRect/>
          </a:stretch>
        </p:blipFill>
        <p:spPr>
          <a:xfrm>
            <a:off x="653234" y="3564837"/>
            <a:ext cx="3769679" cy="2133600"/>
          </a:xfrm>
          <a:prstGeom prst="rect">
            <a:avLst/>
          </a:prstGeom>
        </p:spPr>
      </p:pic>
      <p:pic>
        <p:nvPicPr>
          <p:cNvPr id="8" name="Picture 7">
            <a:extLst>
              <a:ext uri="{FF2B5EF4-FFF2-40B4-BE49-F238E27FC236}">
                <a16:creationId xmlns:a16="http://schemas.microsoft.com/office/drawing/2014/main" id="{FACD929E-2BF8-444B-BC9C-08A34E127B89}"/>
              </a:ext>
            </a:extLst>
          </p:cNvPr>
          <p:cNvPicPr>
            <a:picLocks noChangeAspect="1"/>
          </p:cNvPicPr>
          <p:nvPr/>
        </p:nvPicPr>
        <p:blipFill>
          <a:blip r:embed="rId6"/>
          <a:stretch>
            <a:fillRect/>
          </a:stretch>
        </p:blipFill>
        <p:spPr>
          <a:xfrm>
            <a:off x="4721089" y="3553773"/>
            <a:ext cx="3800475" cy="2140167"/>
          </a:xfrm>
          <a:prstGeom prst="rect">
            <a:avLst/>
          </a:prstGeom>
        </p:spPr>
      </p:pic>
    </p:spTree>
    <p:extLst>
      <p:ext uri="{BB962C8B-B14F-4D97-AF65-F5344CB8AC3E}">
        <p14:creationId xmlns:p14="http://schemas.microsoft.com/office/powerpoint/2010/main" val="2170823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895600"/>
            <a:ext cx="8839200" cy="653854"/>
          </a:xfrm>
        </p:spPr>
        <p:txBody>
          <a:bodyPr/>
          <a:lstStyle/>
          <a:p>
            <a:r>
              <a:rPr lang="en-US" sz="4000" dirty="0"/>
              <a:t>Class Activity!</a:t>
            </a:r>
            <a:br>
              <a:rPr lang="en-US" sz="4000" dirty="0"/>
            </a:br>
            <a:r>
              <a:rPr lang="en-US" sz="2000" b="0" dirty="0"/>
              <a:t>Review Video Game Sales</a:t>
            </a:r>
          </a:p>
        </p:txBody>
      </p:sp>
    </p:spTree>
    <p:extLst>
      <p:ext uri="{BB962C8B-B14F-4D97-AF65-F5344CB8AC3E}">
        <p14:creationId xmlns:p14="http://schemas.microsoft.com/office/powerpoint/2010/main" val="5759056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a:t>
            </a:r>
          </a:p>
        </p:txBody>
      </p:sp>
    </p:spTree>
    <p:extLst>
      <p:ext uri="{BB962C8B-B14F-4D97-AF65-F5344CB8AC3E}">
        <p14:creationId xmlns:p14="http://schemas.microsoft.com/office/powerpoint/2010/main" val="19461248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895600"/>
            <a:ext cx="8839200" cy="653854"/>
          </a:xfrm>
        </p:spPr>
        <p:txBody>
          <a:bodyPr/>
          <a:lstStyle/>
          <a:p>
            <a:r>
              <a:rPr lang="en-US" sz="4000" dirty="0"/>
              <a:t>Class Activity!</a:t>
            </a:r>
            <a:br>
              <a:rPr lang="en-US" sz="4000" dirty="0"/>
            </a:br>
            <a:r>
              <a:rPr lang="en-US" sz="2000" b="0" dirty="0"/>
              <a:t>The Need to Filter - </a:t>
            </a:r>
            <a:r>
              <a:rPr lang="en-US" sz="2000" b="0" dirty="0" err="1"/>
              <a:t>PigeonRacing</a:t>
            </a:r>
            <a:endParaRPr lang="en-US" sz="2000" b="0" dirty="0"/>
          </a:p>
        </p:txBody>
      </p:sp>
    </p:spTree>
    <p:extLst>
      <p:ext uri="{BB962C8B-B14F-4D97-AF65-F5344CB8AC3E}">
        <p14:creationId xmlns:p14="http://schemas.microsoft.com/office/powerpoint/2010/main" val="3639685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Group Activity: Filter Video Game Sales</a:t>
            </a:r>
          </a:p>
        </p:txBody>
      </p:sp>
      <p:pic>
        <p:nvPicPr>
          <p:cNvPr id="3" name="Picture 2">
            <a:extLst>
              <a:ext uri="{FF2B5EF4-FFF2-40B4-BE49-F238E27FC236}">
                <a16:creationId xmlns:a16="http://schemas.microsoft.com/office/drawing/2014/main" id="{858E39C8-AD1C-4F4D-9F7C-70FB1BA1D4CD}"/>
              </a:ext>
            </a:extLst>
          </p:cNvPr>
          <p:cNvPicPr>
            <a:picLocks noChangeAspect="1"/>
          </p:cNvPicPr>
          <p:nvPr/>
        </p:nvPicPr>
        <p:blipFill>
          <a:blip r:embed="rId3"/>
          <a:stretch>
            <a:fillRect/>
          </a:stretch>
        </p:blipFill>
        <p:spPr>
          <a:xfrm>
            <a:off x="533400" y="990600"/>
            <a:ext cx="3943681" cy="2533650"/>
          </a:xfrm>
          <a:prstGeom prst="rect">
            <a:avLst/>
          </a:prstGeom>
        </p:spPr>
      </p:pic>
      <p:pic>
        <p:nvPicPr>
          <p:cNvPr id="4" name="Picture 3">
            <a:extLst>
              <a:ext uri="{FF2B5EF4-FFF2-40B4-BE49-F238E27FC236}">
                <a16:creationId xmlns:a16="http://schemas.microsoft.com/office/drawing/2014/main" id="{D9E05137-8674-1042-9FFB-685CA4639605}"/>
              </a:ext>
            </a:extLst>
          </p:cNvPr>
          <p:cNvPicPr>
            <a:picLocks noChangeAspect="1"/>
          </p:cNvPicPr>
          <p:nvPr/>
        </p:nvPicPr>
        <p:blipFill>
          <a:blip r:embed="rId4"/>
          <a:stretch>
            <a:fillRect/>
          </a:stretch>
        </p:blipFill>
        <p:spPr>
          <a:xfrm>
            <a:off x="4666921" y="992267"/>
            <a:ext cx="4076778" cy="2533650"/>
          </a:xfrm>
          <a:prstGeom prst="rect">
            <a:avLst/>
          </a:prstGeom>
        </p:spPr>
      </p:pic>
      <p:pic>
        <p:nvPicPr>
          <p:cNvPr id="9" name="Picture 8">
            <a:extLst>
              <a:ext uri="{FF2B5EF4-FFF2-40B4-BE49-F238E27FC236}">
                <a16:creationId xmlns:a16="http://schemas.microsoft.com/office/drawing/2014/main" id="{ECD51782-C3FD-344F-ADFA-68B7D51111BF}"/>
              </a:ext>
            </a:extLst>
          </p:cNvPr>
          <p:cNvPicPr>
            <a:picLocks noChangeAspect="1"/>
          </p:cNvPicPr>
          <p:nvPr/>
        </p:nvPicPr>
        <p:blipFill>
          <a:blip r:embed="rId5"/>
          <a:stretch>
            <a:fillRect/>
          </a:stretch>
        </p:blipFill>
        <p:spPr>
          <a:xfrm>
            <a:off x="2330089" y="3657600"/>
            <a:ext cx="4483821" cy="2444750"/>
          </a:xfrm>
          <a:prstGeom prst="rect">
            <a:avLst/>
          </a:prstGeom>
        </p:spPr>
      </p:pic>
    </p:spTree>
    <p:extLst>
      <p:ext uri="{BB962C8B-B14F-4D97-AF65-F5344CB8AC3E}">
        <p14:creationId xmlns:p14="http://schemas.microsoft.com/office/powerpoint/2010/main" val="3728508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Git Lab (UPDATE)</a:t>
            </a:r>
          </a:p>
        </p:txBody>
      </p:sp>
      <p:sp>
        <p:nvSpPr>
          <p:cNvPr id="3" name="Rectangle 2"/>
          <p:cNvSpPr/>
          <p:nvPr/>
        </p:nvSpPr>
        <p:spPr>
          <a:xfrm>
            <a:off x="342900" y="5404247"/>
            <a:ext cx="8648700" cy="615553"/>
          </a:xfrm>
          <a:prstGeom prst="rect">
            <a:avLst/>
          </a:prstGeom>
        </p:spPr>
        <p:txBody>
          <a:bodyPr wrap="square">
            <a:spAutoFit/>
          </a:bodyPr>
          <a:lstStyle/>
          <a:p>
            <a:r>
              <a:rPr lang="en-US" b="1" dirty="0"/>
              <a:t>All Class Content and Homework will be here:</a:t>
            </a:r>
          </a:p>
          <a:p>
            <a:r>
              <a:rPr lang="en-US" sz="1600" dirty="0"/>
              <a:t>&lt;ENTER GIT LAB URL HERE&gt;</a:t>
            </a:r>
          </a:p>
        </p:txBody>
      </p:sp>
      <p:pic>
        <p:nvPicPr>
          <p:cNvPr id="7" name="Picture 6" descr="A screenshot of a cell phone&#13;&#10;&#13;&#10;Description automatically generated">
            <a:extLst>
              <a:ext uri="{FF2B5EF4-FFF2-40B4-BE49-F238E27FC236}">
                <a16:creationId xmlns:a16="http://schemas.microsoft.com/office/drawing/2014/main" id="{6DE03549-8B89-1247-B6F6-82B74F7C4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756908"/>
            <a:ext cx="8305800" cy="4647340"/>
          </a:xfrm>
          <a:prstGeom prst="rect">
            <a:avLst/>
          </a:prstGeom>
        </p:spPr>
      </p:pic>
    </p:spTree>
    <p:extLst>
      <p:ext uri="{BB962C8B-B14F-4D97-AF65-F5344CB8AC3E}">
        <p14:creationId xmlns:p14="http://schemas.microsoft.com/office/powerpoint/2010/main" val="10909035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3522223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Averages</a:t>
            </a:r>
          </a:p>
        </p:txBody>
      </p:sp>
    </p:spTree>
    <p:extLst>
      <p:ext uri="{BB962C8B-B14F-4D97-AF65-F5344CB8AC3E}">
        <p14:creationId xmlns:p14="http://schemas.microsoft.com/office/powerpoint/2010/main" val="1449784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2DFDB-AE12-3646-911F-19D6B9AB32DE}"/>
              </a:ext>
            </a:extLst>
          </p:cNvPr>
          <p:cNvSpPr>
            <a:spLocks noGrp="1"/>
          </p:cNvSpPr>
          <p:nvPr>
            <p:ph type="title"/>
          </p:nvPr>
        </p:nvSpPr>
        <p:spPr>
          <a:xfrm>
            <a:off x="304800" y="0"/>
            <a:ext cx="6324600" cy="653854"/>
          </a:xfrm>
        </p:spPr>
        <p:txBody>
          <a:bodyPr>
            <a:normAutofit/>
          </a:bodyPr>
          <a:lstStyle/>
          <a:p>
            <a:r>
              <a:rPr lang="en-US" dirty="0"/>
              <a:t>Moving Average Usage</a:t>
            </a:r>
          </a:p>
        </p:txBody>
      </p:sp>
      <p:sp>
        <p:nvSpPr>
          <p:cNvPr id="4" name="Rectangle 3">
            <a:extLst>
              <a:ext uri="{FF2B5EF4-FFF2-40B4-BE49-F238E27FC236}">
                <a16:creationId xmlns:a16="http://schemas.microsoft.com/office/drawing/2014/main" id="{2CB77DAA-02E0-F14F-87F1-4B72C1399ECF}"/>
              </a:ext>
            </a:extLst>
          </p:cNvPr>
          <p:cNvSpPr/>
          <p:nvPr/>
        </p:nvSpPr>
        <p:spPr>
          <a:xfrm>
            <a:off x="381000" y="838200"/>
            <a:ext cx="8382000" cy="5632311"/>
          </a:xfrm>
          <a:prstGeom prst="rect">
            <a:avLst/>
          </a:prstGeom>
        </p:spPr>
        <p:txBody>
          <a:bodyPr wrap="square">
            <a:spAutoFit/>
          </a:bodyPr>
          <a:lstStyle/>
          <a:p>
            <a:pPr marL="285750" indent="-285750">
              <a:buFont typeface="Arial" panose="020B0604020202020204" pitchFamily="34" charset="0"/>
              <a:buChar char="•"/>
            </a:pPr>
            <a:r>
              <a:rPr lang="en-US" sz="2400" dirty="0"/>
              <a:t>To smooth out irregularities in data (large positive/negative spikes) to allow for easily recognizable trends.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While there are advantages in expressing how vastly values can change over time, there are times in which it would also be beneficial to show smoother progression.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Different from trend line in that the line of a moving average can change direction over time.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Should not be considered a replacement for more detailed graphs but should be added in on top of graphs to add more clarity.</a:t>
            </a:r>
          </a:p>
          <a:p>
            <a:endParaRPr lang="en-US" sz="2400" dirty="0"/>
          </a:p>
          <a:p>
            <a:pPr marL="285750" indent="-285750">
              <a:buFont typeface="Arial" panose="020B0604020202020204" pitchFamily="34" charset="0"/>
              <a:buChar char="•"/>
            </a:pPr>
            <a:r>
              <a:rPr lang="en-US" sz="2400" dirty="0"/>
              <a:t>The higher the interval the smoother the line will be.</a:t>
            </a:r>
          </a:p>
        </p:txBody>
      </p:sp>
    </p:spTree>
    <p:extLst>
      <p:ext uri="{BB962C8B-B14F-4D97-AF65-F5344CB8AC3E}">
        <p14:creationId xmlns:p14="http://schemas.microsoft.com/office/powerpoint/2010/main" val="2134418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47303-0F6B-1544-A73D-E31AB756F6C0}"/>
              </a:ext>
            </a:extLst>
          </p:cNvPr>
          <p:cNvSpPr>
            <a:spLocks noGrp="1"/>
          </p:cNvSpPr>
          <p:nvPr>
            <p:ph type="title"/>
          </p:nvPr>
        </p:nvSpPr>
        <p:spPr/>
        <p:txBody>
          <a:bodyPr/>
          <a:lstStyle/>
          <a:p>
            <a:r>
              <a:rPr lang="en-US" dirty="0"/>
              <a:t>Group Activity: Golfing Target</a:t>
            </a:r>
          </a:p>
        </p:txBody>
      </p:sp>
      <p:pic>
        <p:nvPicPr>
          <p:cNvPr id="3" name="Picture 2">
            <a:extLst>
              <a:ext uri="{FF2B5EF4-FFF2-40B4-BE49-F238E27FC236}">
                <a16:creationId xmlns:a16="http://schemas.microsoft.com/office/drawing/2014/main" id="{4E3641A7-BA20-5B45-B835-2F7685D7C5F3}"/>
              </a:ext>
            </a:extLst>
          </p:cNvPr>
          <p:cNvPicPr>
            <a:picLocks noChangeAspect="1"/>
          </p:cNvPicPr>
          <p:nvPr/>
        </p:nvPicPr>
        <p:blipFill>
          <a:blip r:embed="rId2"/>
          <a:stretch>
            <a:fillRect/>
          </a:stretch>
        </p:blipFill>
        <p:spPr>
          <a:xfrm>
            <a:off x="2256183" y="3581400"/>
            <a:ext cx="4339713" cy="2261027"/>
          </a:xfrm>
          <a:prstGeom prst="rect">
            <a:avLst/>
          </a:prstGeom>
        </p:spPr>
      </p:pic>
      <p:pic>
        <p:nvPicPr>
          <p:cNvPr id="5" name="Picture 4" descr="A screenshot of a cell phone&#13;&#10;&#13;&#10;Description automatically generated">
            <a:extLst>
              <a:ext uri="{FF2B5EF4-FFF2-40B4-BE49-F238E27FC236}">
                <a16:creationId xmlns:a16="http://schemas.microsoft.com/office/drawing/2014/main" id="{45793A45-F762-134F-9F17-353807253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183" y="915948"/>
            <a:ext cx="4357647" cy="2513051"/>
          </a:xfrm>
          <a:prstGeom prst="rect">
            <a:avLst/>
          </a:prstGeom>
        </p:spPr>
      </p:pic>
    </p:spTree>
    <p:extLst>
      <p:ext uri="{BB962C8B-B14F-4D97-AF65-F5344CB8AC3E}">
        <p14:creationId xmlns:p14="http://schemas.microsoft.com/office/powerpoint/2010/main" val="31504798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Tree>
    <p:extLst>
      <p:ext uri="{BB962C8B-B14F-4D97-AF65-F5344CB8AC3E}">
        <p14:creationId xmlns:p14="http://schemas.microsoft.com/office/powerpoint/2010/main" val="9080944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6DD2-520E-244D-B896-A2ABCD0BC5A3}"/>
              </a:ext>
            </a:extLst>
          </p:cNvPr>
          <p:cNvSpPr>
            <a:spLocks noGrp="1"/>
          </p:cNvSpPr>
          <p:nvPr>
            <p:ph type="title"/>
          </p:nvPr>
        </p:nvSpPr>
        <p:spPr/>
        <p:txBody>
          <a:bodyPr/>
          <a:lstStyle/>
          <a:p>
            <a:r>
              <a:rPr lang="en-US" dirty="0"/>
              <a:t>Regression Usage</a:t>
            </a:r>
          </a:p>
        </p:txBody>
      </p:sp>
      <p:sp>
        <p:nvSpPr>
          <p:cNvPr id="3" name="Rectangle 2">
            <a:extLst>
              <a:ext uri="{FF2B5EF4-FFF2-40B4-BE49-F238E27FC236}">
                <a16:creationId xmlns:a16="http://schemas.microsoft.com/office/drawing/2014/main" id="{7192A765-83E2-9649-95EE-5A1F384911DC}"/>
              </a:ext>
            </a:extLst>
          </p:cNvPr>
          <p:cNvSpPr/>
          <p:nvPr/>
        </p:nvSpPr>
        <p:spPr>
          <a:xfrm>
            <a:off x="457200" y="661815"/>
            <a:ext cx="8077200" cy="5632311"/>
          </a:xfrm>
          <a:prstGeom prst="rect">
            <a:avLst/>
          </a:prstGeom>
        </p:spPr>
        <p:txBody>
          <a:bodyPr wrap="square">
            <a:spAutoFit/>
          </a:bodyPr>
          <a:lstStyle/>
          <a:p>
            <a:pPr marL="285750" indent="-285750">
              <a:buFont typeface="Arial" panose="020B0604020202020204" pitchFamily="34" charset="0"/>
              <a:buChar char="•"/>
            </a:pPr>
            <a:r>
              <a:rPr lang="en-US" sz="2400" dirty="0"/>
              <a:t>Regression lines can be used as a way of visually depicting the relationship between the independent (x) and dependent (y) variables in the graph.</a:t>
            </a:r>
          </a:p>
          <a:p>
            <a:r>
              <a:rPr lang="en-US" sz="2400" dirty="0"/>
              <a:t> </a:t>
            </a:r>
          </a:p>
          <a:p>
            <a:pPr marL="285750" indent="-285750">
              <a:buFont typeface="Arial" panose="020B0604020202020204" pitchFamily="34" charset="0"/>
              <a:buChar char="•"/>
            </a:pPr>
            <a:r>
              <a:rPr lang="en-US" sz="2400" dirty="0"/>
              <a:t>Linear regression is relationship between a dependent variable and one or more explanatory or independent variables.</a:t>
            </a:r>
          </a:p>
          <a:p>
            <a:endParaRPr lang="en-US" sz="2400" dirty="0"/>
          </a:p>
          <a:p>
            <a:pPr marL="285750" indent="-285750">
              <a:buFont typeface="Arial" panose="020B0604020202020204" pitchFamily="34" charset="0"/>
              <a:buChar char="•"/>
            </a:pPr>
            <a:r>
              <a:rPr lang="en-US" sz="2400" dirty="0"/>
              <a:t>For example, more ice cream gets sold when the temperature goes up. Ice cream sales are our dependent variable and the temperature is and independent variable.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hlinkClick r:id="rId2"/>
              </a:rPr>
              <a:t>https://projects.ncsu.edu/labwrite/res/gt/gt-reg-home.html</a:t>
            </a:r>
            <a:endParaRPr lang="en-US" sz="2400" dirty="0"/>
          </a:p>
        </p:txBody>
      </p:sp>
    </p:spTree>
    <p:extLst>
      <p:ext uri="{BB962C8B-B14F-4D97-AF65-F5344CB8AC3E}">
        <p14:creationId xmlns:p14="http://schemas.microsoft.com/office/powerpoint/2010/main" val="714769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A999-5FB0-A549-8EFC-B1A3FBD406C2}"/>
              </a:ext>
            </a:extLst>
          </p:cNvPr>
          <p:cNvSpPr>
            <a:spLocks noGrp="1"/>
          </p:cNvSpPr>
          <p:nvPr>
            <p:ph type="title"/>
          </p:nvPr>
        </p:nvSpPr>
        <p:spPr/>
        <p:txBody>
          <a:bodyPr/>
          <a:lstStyle/>
          <a:p>
            <a:r>
              <a:rPr lang="en-US" dirty="0"/>
              <a:t>Group Activity: NBA Stats</a:t>
            </a:r>
          </a:p>
        </p:txBody>
      </p:sp>
      <p:sp>
        <p:nvSpPr>
          <p:cNvPr id="3" name="Rectangle 2">
            <a:extLst>
              <a:ext uri="{FF2B5EF4-FFF2-40B4-BE49-F238E27FC236}">
                <a16:creationId xmlns:a16="http://schemas.microsoft.com/office/drawing/2014/main" id="{AE0E39E2-465F-514B-9F0F-FB541BEC3C3A}"/>
              </a:ext>
            </a:extLst>
          </p:cNvPr>
          <p:cNvSpPr/>
          <p:nvPr/>
        </p:nvSpPr>
        <p:spPr>
          <a:xfrm>
            <a:off x="533400" y="1066800"/>
            <a:ext cx="8077200" cy="4524315"/>
          </a:xfrm>
          <a:prstGeom prst="rect">
            <a:avLst/>
          </a:prstGeom>
        </p:spPr>
        <p:txBody>
          <a:bodyPr wrap="square">
            <a:spAutoFit/>
          </a:bodyPr>
          <a:lstStyle/>
          <a:p>
            <a:pPr marL="285750" indent="-285750">
              <a:buFont typeface="Arial" panose="020B0604020202020204" pitchFamily="34" charset="0"/>
              <a:buChar char="•"/>
            </a:pPr>
            <a:r>
              <a:rPr lang="en-US" dirty="0"/>
              <a:t>Run a regression analysis on the 2017 NBA season stats.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`PTS` as your Y variable, or dependent variable.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Determine which X variables, or independent variables, to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having run regression, explain why your choice was or was not a good choice.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 the results have a good `R Square` value?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your choice statistically reliable?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Explain what your coefficients mean.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Finally produce a scatter plot and explain your overall analysis.</a:t>
            </a:r>
          </a:p>
        </p:txBody>
      </p:sp>
    </p:spTree>
    <p:extLst>
      <p:ext uri="{BB962C8B-B14F-4D97-AF65-F5344CB8AC3E}">
        <p14:creationId xmlns:p14="http://schemas.microsoft.com/office/powerpoint/2010/main" val="27461576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17E-C590-E144-B1E1-800D969952B5}"/>
              </a:ext>
            </a:extLst>
          </p:cNvPr>
          <p:cNvSpPr>
            <a:spLocks noGrp="1"/>
          </p:cNvSpPr>
          <p:nvPr>
            <p:ph type="title"/>
          </p:nvPr>
        </p:nvSpPr>
        <p:spPr/>
        <p:txBody>
          <a:bodyPr/>
          <a:lstStyle/>
          <a:p>
            <a:r>
              <a:rPr lang="en-US" dirty="0"/>
              <a:t>Class Activity: Review Regression</a:t>
            </a:r>
          </a:p>
        </p:txBody>
      </p:sp>
      <p:sp>
        <p:nvSpPr>
          <p:cNvPr id="3" name="Rectangle 2">
            <a:extLst>
              <a:ext uri="{FF2B5EF4-FFF2-40B4-BE49-F238E27FC236}">
                <a16:creationId xmlns:a16="http://schemas.microsoft.com/office/drawing/2014/main" id="{65611F37-199B-4D45-B594-F45B2B966989}"/>
              </a:ext>
            </a:extLst>
          </p:cNvPr>
          <p:cNvSpPr/>
          <p:nvPr/>
        </p:nvSpPr>
        <p:spPr>
          <a:xfrm>
            <a:off x="457200" y="914401"/>
            <a:ext cx="7848600"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222222"/>
                </a:solidFill>
                <a:latin typeface="arial" panose="020B0604020202020204" pitchFamily="34" charset="0"/>
              </a:rPr>
              <a:t>R Square</a:t>
            </a:r>
            <a:r>
              <a:rPr lang="en-US" dirty="0">
                <a:solidFill>
                  <a:srgbClr val="222222"/>
                </a:solidFill>
                <a:latin typeface="arial" panose="020B0604020202020204" pitchFamily="34" charset="0"/>
              </a:rPr>
              <a:t> is how close data is to a fitted line, the closer to 1.0 the better, the value in this example is 0.49, which is not as great as we would like it to be.</a:t>
            </a:r>
          </a:p>
          <a:p>
            <a:pPr marL="285750" indent="-285750">
              <a:buFont typeface="Arial" panose="020B0604020202020204" pitchFamily="34" charset="0"/>
              <a:buChar char="•"/>
            </a:pPr>
            <a:endParaRPr lang="en-US" b="1" dirty="0">
              <a:solidFill>
                <a:srgbClr val="222222"/>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Multiple R</a:t>
            </a:r>
            <a:r>
              <a:rPr lang="en-US" dirty="0">
                <a:solidFill>
                  <a:srgbClr val="222222"/>
                </a:solidFill>
                <a:latin typeface="arial" panose="020B0604020202020204" pitchFamily="34" charset="0"/>
              </a:rPr>
              <a:t>. This is the correlation coefficient. It tells you how strong the linear relationship is. Where a value of 1 means a perfect positive relationship and a value of zero means no relationship at all. It is the square root of </a:t>
            </a:r>
            <a:r>
              <a:rPr lang="en-US" b="1" dirty="0">
                <a:solidFill>
                  <a:srgbClr val="222222"/>
                </a:solidFill>
                <a:latin typeface="arial" panose="020B0604020202020204" pitchFamily="34" charset="0"/>
              </a:rPr>
              <a:t>r</a:t>
            </a:r>
            <a:r>
              <a:rPr lang="en-US" dirty="0">
                <a:solidFill>
                  <a:srgbClr val="222222"/>
                </a:solidFill>
                <a:latin typeface="arial" panose="020B0604020202020204" pitchFamily="34" charset="0"/>
              </a:rPr>
              <a:t> squared.</a:t>
            </a:r>
          </a:p>
          <a:p>
            <a:pPr marL="285750" indent="-285750">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a:t>Significance F and P-values let us tell how reliable the data is. Values under 0.05 are good, and anything higher means new independent variables should be selected. The value here is 0 so the data is likely be very reliable.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Coefficients is saying that for each unit increase in price there is an increase 280.623 square feet of living space.</a:t>
            </a:r>
          </a:p>
        </p:txBody>
      </p:sp>
    </p:spTree>
    <p:extLst>
      <p:ext uri="{BB962C8B-B14F-4D97-AF65-F5344CB8AC3E}">
        <p14:creationId xmlns:p14="http://schemas.microsoft.com/office/powerpoint/2010/main" val="4463132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Videos (UPDATE)</a:t>
            </a:r>
          </a:p>
        </p:txBody>
      </p:sp>
      <p:pic>
        <p:nvPicPr>
          <p:cNvPr id="10" name="Picture 9" descr="A screenshot of a cell phone&#13;&#10;&#13;&#10;Description automatically generated">
            <a:extLst>
              <a:ext uri="{FF2B5EF4-FFF2-40B4-BE49-F238E27FC236}">
                <a16:creationId xmlns:a16="http://schemas.microsoft.com/office/drawing/2014/main" id="{EB0570FB-EF5B-5F4D-BCB3-7E34C6866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66800"/>
            <a:ext cx="7772400" cy="3281477"/>
          </a:xfrm>
          <a:prstGeom prst="rect">
            <a:avLst/>
          </a:prstGeom>
        </p:spPr>
      </p:pic>
    </p:spTree>
    <p:extLst>
      <p:ext uri="{BB962C8B-B14F-4D97-AF65-F5344CB8AC3E}">
        <p14:creationId xmlns:p14="http://schemas.microsoft.com/office/powerpoint/2010/main" val="10645882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Videos (UPDATE)</a:t>
            </a:r>
          </a:p>
        </p:txBody>
      </p:sp>
      <p:sp>
        <p:nvSpPr>
          <p:cNvPr id="6" name="Rectangle 5"/>
          <p:cNvSpPr/>
          <p:nvPr/>
        </p:nvSpPr>
        <p:spPr>
          <a:xfrm>
            <a:off x="342900" y="5213628"/>
            <a:ext cx="8648700" cy="1661993"/>
          </a:xfrm>
          <a:prstGeom prst="rect">
            <a:avLst/>
          </a:prstGeom>
        </p:spPr>
        <p:txBody>
          <a:bodyPr wrap="square">
            <a:spAutoFit/>
          </a:bodyPr>
          <a:lstStyle/>
          <a:p>
            <a:r>
              <a:rPr lang="en-US" b="1" dirty="0"/>
              <a:t>Class Videos will be automatically uploaded here:</a:t>
            </a:r>
          </a:p>
          <a:p>
            <a:r>
              <a:rPr lang="en-US" sz="1600" dirty="0">
                <a:hlinkClick r:id="rId3"/>
              </a:rPr>
              <a:t>https://codingbootcamp.hosted.panopto.com/Panopto/Pages/Viewer.aspx?id=ecf38f04-31d4-4e0b-8d53-a993003f8f5b</a:t>
            </a:r>
            <a:endParaRPr lang="en-US" sz="1600" dirty="0"/>
          </a:p>
          <a:p>
            <a:endParaRPr lang="en-US" sz="1600" dirty="0"/>
          </a:p>
          <a:p>
            <a:endParaRPr lang="en-US" dirty="0"/>
          </a:p>
          <a:p>
            <a:endParaRPr lang="en-US" dirty="0"/>
          </a:p>
        </p:txBody>
      </p:sp>
      <p:pic>
        <p:nvPicPr>
          <p:cNvPr id="4" name="Picture 3" descr="A screenshot of a cell phone&#13;&#10;&#13;&#10;Description automatically generated">
            <a:extLst>
              <a:ext uri="{FF2B5EF4-FFF2-40B4-BE49-F238E27FC236}">
                <a16:creationId xmlns:a16="http://schemas.microsoft.com/office/drawing/2014/main" id="{03AA2A90-6B05-0648-91D0-150DB6064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968985"/>
            <a:ext cx="8648700" cy="3880743"/>
          </a:xfrm>
          <a:prstGeom prst="rect">
            <a:avLst/>
          </a:prstGeom>
        </p:spPr>
      </p:pic>
    </p:spTree>
    <p:extLst>
      <p:ext uri="{BB962C8B-B14F-4D97-AF65-F5344CB8AC3E}">
        <p14:creationId xmlns:p14="http://schemas.microsoft.com/office/powerpoint/2010/main" val="533620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Assignment #1</a:t>
            </a:r>
          </a:p>
        </p:txBody>
      </p:sp>
      <p:sp>
        <p:nvSpPr>
          <p:cNvPr id="5" name="Rectangle 4"/>
          <p:cNvSpPr/>
          <p:nvPr/>
        </p:nvSpPr>
        <p:spPr>
          <a:xfrm>
            <a:off x="304800" y="5289746"/>
            <a:ext cx="8648700" cy="830997"/>
          </a:xfrm>
          <a:prstGeom prst="rect">
            <a:avLst/>
          </a:prstGeom>
        </p:spPr>
        <p:txBody>
          <a:bodyPr wrap="square">
            <a:spAutoFit/>
          </a:bodyPr>
          <a:lstStyle/>
          <a:p>
            <a:pPr algn="ctr"/>
            <a:r>
              <a:rPr lang="en-US" sz="2400" dirty="0"/>
              <a:t>You will be analyzing thousands of Kickstarter projects to look for funding trends across goal targets and topics. </a:t>
            </a:r>
          </a:p>
        </p:txBody>
      </p:sp>
      <p:pic>
        <p:nvPicPr>
          <p:cNvPr id="6" name="Picture 5"/>
          <p:cNvPicPr>
            <a:picLocks noChangeAspect="1"/>
          </p:cNvPicPr>
          <p:nvPr/>
        </p:nvPicPr>
        <p:blipFill>
          <a:blip r:embed="rId3"/>
          <a:stretch>
            <a:fillRect/>
          </a:stretch>
        </p:blipFill>
        <p:spPr>
          <a:xfrm>
            <a:off x="533400" y="838200"/>
            <a:ext cx="8001000" cy="4267200"/>
          </a:xfrm>
          <a:prstGeom prst="rect">
            <a:avLst/>
          </a:prstGeom>
        </p:spPr>
      </p:pic>
    </p:spTree>
    <p:extLst>
      <p:ext uri="{BB962C8B-B14F-4D97-AF65-F5344CB8AC3E}">
        <p14:creationId xmlns:p14="http://schemas.microsoft.com/office/powerpoint/2010/main" val="268926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Assignment #1</a:t>
            </a:r>
          </a:p>
        </p:txBody>
      </p:sp>
      <p:sp>
        <p:nvSpPr>
          <p:cNvPr id="5" name="Rectangle 4"/>
          <p:cNvSpPr/>
          <p:nvPr/>
        </p:nvSpPr>
        <p:spPr>
          <a:xfrm>
            <a:off x="209550" y="5181600"/>
            <a:ext cx="8648700" cy="1077218"/>
          </a:xfrm>
          <a:prstGeom prst="rect">
            <a:avLst/>
          </a:prstGeom>
        </p:spPr>
        <p:txBody>
          <a:bodyPr wrap="square">
            <a:spAutoFit/>
          </a:bodyPr>
          <a:lstStyle/>
          <a:p>
            <a:pPr algn="ctr"/>
            <a:r>
              <a:rPr lang="en-US" sz="3600" b="1" dirty="0"/>
              <a:t>Due: </a:t>
            </a:r>
            <a:r>
              <a:rPr lang="en-US" sz="3600" dirty="0"/>
              <a:t>Next Saturday </a:t>
            </a:r>
          </a:p>
          <a:p>
            <a:pPr algn="ctr"/>
            <a:r>
              <a:rPr lang="en-US" sz="2800" b="1" dirty="0"/>
              <a:t>Recommended Target</a:t>
            </a:r>
            <a:r>
              <a:rPr lang="en-US" sz="2800" dirty="0"/>
              <a:t>: Thursday of Next Week</a:t>
            </a:r>
          </a:p>
        </p:txBody>
      </p:sp>
      <p:pic>
        <p:nvPicPr>
          <p:cNvPr id="6" name="Picture 5"/>
          <p:cNvPicPr>
            <a:picLocks noChangeAspect="1"/>
          </p:cNvPicPr>
          <p:nvPr/>
        </p:nvPicPr>
        <p:blipFill>
          <a:blip r:embed="rId3"/>
          <a:stretch>
            <a:fillRect/>
          </a:stretch>
        </p:blipFill>
        <p:spPr>
          <a:xfrm>
            <a:off x="533400" y="838200"/>
            <a:ext cx="8001000" cy="4267200"/>
          </a:xfrm>
          <a:prstGeom prst="rect">
            <a:avLst/>
          </a:prstGeom>
        </p:spPr>
      </p:pic>
    </p:spTree>
    <p:extLst>
      <p:ext uri="{BB962C8B-B14F-4D97-AF65-F5344CB8AC3E}">
        <p14:creationId xmlns:p14="http://schemas.microsoft.com/office/powerpoint/2010/main" val="13649384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Refresher</a:t>
            </a:r>
          </a:p>
        </p:txBody>
      </p:sp>
    </p:spTree>
    <p:extLst>
      <p:ext uri="{BB962C8B-B14F-4D97-AF65-F5344CB8AC3E}">
        <p14:creationId xmlns:p14="http://schemas.microsoft.com/office/powerpoint/2010/main" val="881591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06030" y="1335712"/>
            <a:ext cx="429210" cy="707886"/>
          </a:xfrm>
          <a:prstGeom prst="rect">
            <a:avLst/>
          </a:prstGeom>
          <a:ln>
            <a:solidFill>
              <a:srgbClr val="FF0000"/>
            </a:solidFill>
          </a:ln>
        </p:spPr>
        <p:txBody>
          <a:bodyPr wrap="square">
            <a:spAutoFit/>
          </a:bodyPr>
          <a:lstStyle/>
          <a:p>
            <a:r>
              <a:rPr lang="en-US" sz="4000" dirty="0"/>
              <a:t>)</a:t>
            </a:r>
          </a:p>
        </p:txBody>
      </p:sp>
      <p:sp>
        <p:nvSpPr>
          <p:cNvPr id="2" name="Title 1"/>
          <p:cNvSpPr>
            <a:spLocks noGrp="1"/>
          </p:cNvSpPr>
          <p:nvPr>
            <p:ph type="title"/>
          </p:nvPr>
        </p:nvSpPr>
        <p:spPr>
          <a:xfrm>
            <a:off x="304800" y="0"/>
            <a:ext cx="8001000" cy="653854"/>
          </a:xfrm>
        </p:spPr>
        <p:txBody>
          <a:bodyPr>
            <a:normAutofit fontScale="90000"/>
          </a:bodyPr>
          <a:lstStyle/>
          <a:p>
            <a:r>
              <a:rPr lang="en-US" dirty="0"/>
              <a:t>Function &amp; Conditional</a:t>
            </a:r>
            <a:br>
              <a:rPr lang="en-US" dirty="0"/>
            </a:br>
            <a:r>
              <a:rPr lang="en-US" dirty="0"/>
              <a:t>     </a:t>
            </a:r>
            <a:r>
              <a:rPr lang="en-US" b="0" dirty="0"/>
              <a:t>A </a:t>
            </a:r>
            <a:r>
              <a:rPr lang="en-US" b="0" i="1" dirty="0"/>
              <a:t>core building block </a:t>
            </a:r>
            <a:r>
              <a:rPr lang="en-US" b="0" dirty="0"/>
              <a:t>in all languages</a:t>
            </a:r>
            <a:endParaRPr lang="en-US" dirty="0"/>
          </a:p>
        </p:txBody>
      </p:sp>
      <p:sp>
        <p:nvSpPr>
          <p:cNvPr id="3" name="Rectangle 2"/>
          <p:cNvSpPr/>
          <p:nvPr/>
        </p:nvSpPr>
        <p:spPr>
          <a:xfrm>
            <a:off x="701884" y="1335712"/>
            <a:ext cx="1502718" cy="707886"/>
          </a:xfrm>
          <a:prstGeom prst="rect">
            <a:avLst/>
          </a:prstGeom>
          <a:ln>
            <a:solidFill>
              <a:srgbClr val="FF0000"/>
            </a:solidFill>
          </a:ln>
        </p:spPr>
        <p:txBody>
          <a:bodyPr wrap="square">
            <a:spAutoFit/>
          </a:bodyPr>
          <a:lstStyle/>
          <a:p>
            <a:r>
              <a:rPr lang="en-US" sz="4000" dirty="0"/>
              <a:t>AVG(</a:t>
            </a:r>
          </a:p>
        </p:txBody>
      </p:sp>
      <p:sp>
        <p:nvSpPr>
          <p:cNvPr id="4" name="TextBox 3"/>
          <p:cNvSpPr txBox="1"/>
          <p:nvPr/>
        </p:nvSpPr>
        <p:spPr>
          <a:xfrm>
            <a:off x="296640" y="863861"/>
            <a:ext cx="1366080" cy="461665"/>
          </a:xfrm>
          <a:prstGeom prst="rect">
            <a:avLst/>
          </a:prstGeom>
          <a:noFill/>
        </p:spPr>
        <p:txBody>
          <a:bodyPr wrap="none" rtlCol="0">
            <a:spAutoFit/>
          </a:bodyPr>
          <a:lstStyle/>
          <a:p>
            <a:r>
              <a:rPr lang="en-US" sz="2400" dirty="0">
                <a:solidFill>
                  <a:srgbClr val="0070C0"/>
                </a:solidFill>
              </a:rPr>
              <a:t>Function</a:t>
            </a:r>
          </a:p>
        </p:txBody>
      </p:sp>
      <p:sp>
        <p:nvSpPr>
          <p:cNvPr id="5" name="TextBox 4"/>
          <p:cNvSpPr txBox="1"/>
          <p:nvPr/>
        </p:nvSpPr>
        <p:spPr>
          <a:xfrm>
            <a:off x="2320894" y="2057137"/>
            <a:ext cx="1422017" cy="707886"/>
          </a:xfrm>
          <a:prstGeom prst="rect">
            <a:avLst/>
          </a:prstGeom>
          <a:noFill/>
        </p:spPr>
        <p:txBody>
          <a:bodyPr wrap="square" rtlCol="0">
            <a:spAutoFit/>
          </a:bodyPr>
          <a:lstStyle/>
          <a:p>
            <a:pPr algn="ctr"/>
            <a:r>
              <a:rPr lang="en-US" sz="2000" b="1" dirty="0">
                <a:solidFill>
                  <a:schemeClr val="accent1">
                    <a:lumMod val="50000"/>
                  </a:schemeClr>
                </a:solidFill>
              </a:rPr>
              <a:t>Variable</a:t>
            </a:r>
          </a:p>
          <a:p>
            <a:pPr algn="ctr"/>
            <a:r>
              <a:rPr lang="en-US" sz="2000" dirty="0">
                <a:solidFill>
                  <a:schemeClr val="accent1">
                    <a:lumMod val="50000"/>
                  </a:schemeClr>
                </a:solidFill>
              </a:rPr>
              <a:t>Arguments</a:t>
            </a:r>
          </a:p>
        </p:txBody>
      </p:sp>
      <p:sp>
        <p:nvSpPr>
          <p:cNvPr id="6" name="Rectangle 5"/>
          <p:cNvSpPr/>
          <p:nvPr/>
        </p:nvSpPr>
        <p:spPr>
          <a:xfrm>
            <a:off x="2167724" y="1335712"/>
            <a:ext cx="1728358" cy="707886"/>
          </a:xfrm>
          <a:prstGeom prst="rect">
            <a:avLst/>
          </a:prstGeom>
          <a:solidFill>
            <a:schemeClr val="accent1">
              <a:lumMod val="40000"/>
              <a:lumOff val="60000"/>
            </a:schemeClr>
          </a:solidFill>
          <a:ln>
            <a:solidFill>
              <a:schemeClr val="accent1">
                <a:lumMod val="40000"/>
                <a:lumOff val="60000"/>
              </a:schemeClr>
            </a:solidFill>
          </a:ln>
        </p:spPr>
        <p:txBody>
          <a:bodyPr wrap="square">
            <a:spAutoFit/>
          </a:bodyPr>
          <a:lstStyle/>
          <a:p>
            <a:r>
              <a:rPr lang="en-US" sz="4000" dirty="0"/>
              <a:t>F4:F6</a:t>
            </a:r>
          </a:p>
        </p:txBody>
      </p:sp>
      <p:sp>
        <p:nvSpPr>
          <p:cNvPr id="10" name="Rectangle 9"/>
          <p:cNvSpPr/>
          <p:nvPr/>
        </p:nvSpPr>
        <p:spPr>
          <a:xfrm>
            <a:off x="296640" y="1339884"/>
            <a:ext cx="380999" cy="707886"/>
          </a:xfrm>
          <a:prstGeom prst="rect">
            <a:avLst/>
          </a:prstGeom>
        </p:spPr>
        <p:txBody>
          <a:bodyPr wrap="square">
            <a:spAutoFit/>
          </a:bodyPr>
          <a:lstStyle/>
          <a:p>
            <a:r>
              <a:rPr lang="en-US" sz="4000" dirty="0"/>
              <a:t>=</a:t>
            </a:r>
          </a:p>
        </p:txBody>
      </p:sp>
      <p:sp>
        <p:nvSpPr>
          <p:cNvPr id="11" name="Rectangle 10">
            <a:extLst>
              <a:ext uri="{FF2B5EF4-FFF2-40B4-BE49-F238E27FC236}">
                <a16:creationId xmlns:a16="http://schemas.microsoft.com/office/drawing/2014/main" id="{C5BE6BFA-10D3-0745-92F9-98832852EC75}"/>
              </a:ext>
            </a:extLst>
          </p:cNvPr>
          <p:cNvSpPr/>
          <p:nvPr/>
        </p:nvSpPr>
        <p:spPr>
          <a:xfrm>
            <a:off x="697728" y="3431095"/>
            <a:ext cx="5924616" cy="707886"/>
          </a:xfrm>
          <a:prstGeom prst="rect">
            <a:avLst/>
          </a:prstGeom>
          <a:ln>
            <a:solidFill>
              <a:srgbClr val="FF0000"/>
            </a:solidFill>
          </a:ln>
        </p:spPr>
        <p:txBody>
          <a:bodyPr wrap="square">
            <a:spAutoFit/>
          </a:bodyPr>
          <a:lstStyle/>
          <a:p>
            <a:r>
              <a:rPr lang="en-US" sz="4000" dirty="0"/>
              <a:t>IF(D2&gt;5, TRUE, FALSE)</a:t>
            </a:r>
          </a:p>
        </p:txBody>
      </p:sp>
      <p:sp>
        <p:nvSpPr>
          <p:cNvPr id="12" name="TextBox 11">
            <a:extLst>
              <a:ext uri="{FF2B5EF4-FFF2-40B4-BE49-F238E27FC236}">
                <a16:creationId xmlns:a16="http://schemas.microsoft.com/office/drawing/2014/main" id="{4775185C-F18B-9148-8A62-8E918B4B8F0A}"/>
              </a:ext>
            </a:extLst>
          </p:cNvPr>
          <p:cNvSpPr txBox="1"/>
          <p:nvPr/>
        </p:nvSpPr>
        <p:spPr>
          <a:xfrm>
            <a:off x="1618926" y="4087878"/>
            <a:ext cx="4156400" cy="523220"/>
          </a:xfrm>
          <a:prstGeom prst="rect">
            <a:avLst/>
          </a:prstGeom>
          <a:noFill/>
        </p:spPr>
        <p:txBody>
          <a:bodyPr wrap="square" rtlCol="0">
            <a:spAutoFit/>
          </a:bodyPr>
          <a:lstStyle/>
          <a:p>
            <a:pPr algn="ctr"/>
            <a:r>
              <a:rPr lang="en-US" sz="2800" b="1" dirty="0">
                <a:solidFill>
                  <a:schemeClr val="accent1">
                    <a:lumMod val="50000"/>
                  </a:schemeClr>
                </a:solidFill>
              </a:rPr>
              <a:t>Variable </a:t>
            </a:r>
            <a:r>
              <a:rPr lang="en-US" sz="2800" dirty="0">
                <a:solidFill>
                  <a:schemeClr val="accent1">
                    <a:lumMod val="50000"/>
                  </a:schemeClr>
                </a:solidFill>
              </a:rPr>
              <a:t>Arguments</a:t>
            </a:r>
          </a:p>
        </p:txBody>
      </p:sp>
      <p:sp>
        <p:nvSpPr>
          <p:cNvPr id="15" name="TextBox 14">
            <a:extLst>
              <a:ext uri="{FF2B5EF4-FFF2-40B4-BE49-F238E27FC236}">
                <a16:creationId xmlns:a16="http://schemas.microsoft.com/office/drawing/2014/main" id="{AB5CE6E8-D3B3-5E48-A11C-4084FC36DCC5}"/>
              </a:ext>
            </a:extLst>
          </p:cNvPr>
          <p:cNvSpPr txBox="1"/>
          <p:nvPr/>
        </p:nvSpPr>
        <p:spPr>
          <a:xfrm>
            <a:off x="363856" y="2879401"/>
            <a:ext cx="4665344" cy="461665"/>
          </a:xfrm>
          <a:prstGeom prst="rect">
            <a:avLst/>
          </a:prstGeom>
          <a:noFill/>
        </p:spPr>
        <p:txBody>
          <a:bodyPr wrap="square" rtlCol="0">
            <a:spAutoFit/>
          </a:bodyPr>
          <a:lstStyle/>
          <a:p>
            <a:r>
              <a:rPr lang="en-US" sz="2400" dirty="0">
                <a:solidFill>
                  <a:srgbClr val="0070C0"/>
                </a:solidFill>
              </a:rPr>
              <a:t>Conditional = control flow of logic</a:t>
            </a:r>
          </a:p>
        </p:txBody>
      </p:sp>
      <p:sp>
        <p:nvSpPr>
          <p:cNvPr id="24" name="Rectangle 23">
            <a:extLst>
              <a:ext uri="{FF2B5EF4-FFF2-40B4-BE49-F238E27FC236}">
                <a16:creationId xmlns:a16="http://schemas.microsoft.com/office/drawing/2014/main" id="{A44AE66A-1FA2-9B49-8E23-955E76EF8769}"/>
              </a:ext>
            </a:extLst>
          </p:cNvPr>
          <p:cNvSpPr/>
          <p:nvPr/>
        </p:nvSpPr>
        <p:spPr>
          <a:xfrm>
            <a:off x="277091" y="3406017"/>
            <a:ext cx="380999" cy="707886"/>
          </a:xfrm>
          <a:prstGeom prst="rect">
            <a:avLst/>
          </a:prstGeom>
        </p:spPr>
        <p:txBody>
          <a:bodyPr wrap="square">
            <a:spAutoFit/>
          </a:bodyPr>
          <a:lstStyle/>
          <a:p>
            <a:r>
              <a:rPr lang="en-US" sz="4000" dirty="0"/>
              <a:t>=</a:t>
            </a:r>
          </a:p>
        </p:txBody>
      </p:sp>
      <p:sp>
        <p:nvSpPr>
          <p:cNvPr id="29" name="Title 1">
            <a:extLst>
              <a:ext uri="{FF2B5EF4-FFF2-40B4-BE49-F238E27FC236}">
                <a16:creationId xmlns:a16="http://schemas.microsoft.com/office/drawing/2014/main" id="{B187BC29-5A07-EF4D-8292-D79C0AAD5797}"/>
              </a:ext>
            </a:extLst>
          </p:cNvPr>
          <p:cNvSpPr txBox="1">
            <a:spLocks/>
          </p:cNvSpPr>
          <p:nvPr/>
        </p:nvSpPr>
        <p:spPr>
          <a:xfrm>
            <a:off x="464418" y="5289746"/>
            <a:ext cx="2706637" cy="653854"/>
          </a:xfrm>
          <a:prstGeom prst="rect">
            <a:avLst/>
          </a:prstGeom>
          <a:noFill/>
          <a:ln>
            <a:solidFill>
              <a:srgbClr val="C00000"/>
            </a:solidFill>
          </a:ln>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sz="2800" b="0" dirty="0"/>
              <a:t>AND, NOT, OR </a:t>
            </a:r>
          </a:p>
        </p:txBody>
      </p:sp>
      <p:sp>
        <p:nvSpPr>
          <p:cNvPr id="30" name="TextBox 29">
            <a:extLst>
              <a:ext uri="{FF2B5EF4-FFF2-40B4-BE49-F238E27FC236}">
                <a16:creationId xmlns:a16="http://schemas.microsoft.com/office/drawing/2014/main" id="{86958314-DAAF-4A41-8C37-2E73710D72F3}"/>
              </a:ext>
            </a:extLst>
          </p:cNvPr>
          <p:cNvSpPr txBox="1"/>
          <p:nvPr/>
        </p:nvSpPr>
        <p:spPr>
          <a:xfrm>
            <a:off x="277091" y="4843836"/>
            <a:ext cx="3235181" cy="461665"/>
          </a:xfrm>
          <a:prstGeom prst="rect">
            <a:avLst/>
          </a:prstGeom>
          <a:noFill/>
        </p:spPr>
        <p:txBody>
          <a:bodyPr wrap="none" rtlCol="0">
            <a:spAutoFit/>
          </a:bodyPr>
          <a:lstStyle/>
          <a:p>
            <a:r>
              <a:rPr lang="en-US" sz="2400" dirty="0">
                <a:solidFill>
                  <a:srgbClr val="0070C0"/>
                </a:solidFill>
              </a:rPr>
              <a:t>Compound Conditions</a:t>
            </a:r>
          </a:p>
        </p:txBody>
      </p:sp>
    </p:spTree>
    <p:extLst>
      <p:ext uri="{BB962C8B-B14F-4D97-AF65-F5344CB8AC3E}">
        <p14:creationId xmlns:p14="http://schemas.microsoft.com/office/powerpoint/2010/main" val="2084779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2323</TotalTime>
  <Words>1079</Words>
  <Application>Microsoft Macintosh PowerPoint</Application>
  <PresentationFormat>On-screen Show (4:3)</PresentationFormat>
  <Paragraphs>205</Paragraphs>
  <Slides>38</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Arial</vt:lpstr>
      <vt:lpstr>Calibri</vt:lpstr>
      <vt:lpstr>Roboto</vt:lpstr>
      <vt:lpstr>1_Unbranded</vt:lpstr>
      <vt:lpstr>Charting a New Course with Excel</vt:lpstr>
      <vt:lpstr>Admin Stuff</vt:lpstr>
      <vt:lpstr>Class Git Lab (UPDATE)</vt:lpstr>
      <vt:lpstr>Class Videos (UPDATE)</vt:lpstr>
      <vt:lpstr>Class Videos (UPDATE)</vt:lpstr>
      <vt:lpstr>Homework Assignment #1</vt:lpstr>
      <vt:lpstr>Homework Assignment #1</vt:lpstr>
      <vt:lpstr>Quick Refresher</vt:lpstr>
      <vt:lpstr>Function &amp; Conditional      A core building block in all languages</vt:lpstr>
      <vt:lpstr>Formatting</vt:lpstr>
      <vt:lpstr>Pivot Table</vt:lpstr>
      <vt:lpstr>Look It Up with Lookups</vt:lpstr>
      <vt:lpstr>Adding Files to GitHub</vt:lpstr>
      <vt:lpstr>Create a New Repository</vt:lpstr>
      <vt:lpstr>Upload File</vt:lpstr>
      <vt:lpstr>Takeaways </vt:lpstr>
      <vt:lpstr>Today’s Agenda: MS Excel Visualization</vt:lpstr>
      <vt:lpstr>Basic Charting</vt:lpstr>
      <vt:lpstr>Demo Time! Ice Cream Faves and Basic Charts</vt:lpstr>
      <vt:lpstr>Group Activity: Line and Bar Grades</vt:lpstr>
      <vt:lpstr>Individual Activity: Line and Bar Grades</vt:lpstr>
      <vt:lpstr>Review Line and Bar Grades</vt:lpstr>
      <vt:lpstr>Scatter Plots</vt:lpstr>
      <vt:lpstr>Demo Time! Scatter Plot</vt:lpstr>
      <vt:lpstr>Group Activity: Video Game Sales</vt:lpstr>
      <vt:lpstr>Class Activity! Review Video Game Sales</vt:lpstr>
      <vt:lpstr>Filtering</vt:lpstr>
      <vt:lpstr>Class Activity! The Need to Filter - PigeonRacing</vt:lpstr>
      <vt:lpstr>Group Activity: Filter Video Game Sales</vt:lpstr>
      <vt:lpstr>BREAK</vt:lpstr>
      <vt:lpstr>Moving Averages</vt:lpstr>
      <vt:lpstr>Moving Average Usage</vt:lpstr>
      <vt:lpstr>Group Activity: Golfing Target</vt:lpstr>
      <vt:lpstr>Regression</vt:lpstr>
      <vt:lpstr>Regression Usage</vt:lpstr>
      <vt:lpstr>Group Activity: NBA Stats</vt:lpstr>
      <vt:lpstr>Class Activity: Review Regression</vt:lpstr>
      <vt:lpstr>Questions /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Egad! It’s Excel</dc:title>
  <dc:creator>SK725 ...</dc:creator>
  <cp:lastModifiedBy>SK725 ...</cp:lastModifiedBy>
  <cp:revision>62</cp:revision>
  <dcterms:created xsi:type="dcterms:W3CDTF">2018-11-04T18:34:18Z</dcterms:created>
  <dcterms:modified xsi:type="dcterms:W3CDTF">2018-11-10T05:43:18Z</dcterms:modified>
</cp:coreProperties>
</file>